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dbf3e77cd4f4aaf" /><Relationship Type="http://schemas.openxmlformats.org/officeDocument/2006/relationships/extended-properties" Target="/docProps/app.xml" Id="R838de2b6538b4577" /><Relationship Type="http://schemas.openxmlformats.org/officeDocument/2006/relationships/officeDocument" Target="/ppt/presentation.xml" Id="Rdbe98b0c4d2740b1" /></Relationships>
</file>

<file path=ppt/presentation.xml><?xml version="1.0" encoding="utf-8"?>
<p:presentation xmlns:p="http://schemas.openxmlformats.org/presentationml/2006/main">
  <p:sldMasterIdLst>
    <p:sldMasterId xmlns:r="http://schemas.openxmlformats.org/officeDocument/2006/relationships" id="2147483648" r:id="R4597a255c77a4940"/>
  </p:sldMasterIdLst>
  <p:notesMasterIdLst>
    <p:notesMasterId xmlns:r="http://schemas.openxmlformats.org/officeDocument/2006/relationships" r:id="Rd2f731835c444b75"/>
  </p:notesMasterIdLst>
  <p:sldIdLst>
    <p:sldId xmlns:r="http://schemas.openxmlformats.org/officeDocument/2006/relationships" id="256" r:id="Rc2f85e77e67144d0"/>
    <p:sldId xmlns:r="http://schemas.openxmlformats.org/officeDocument/2006/relationships" id="257" r:id="R37abcde8cfe44f1e"/>
    <p:sldId xmlns:r="http://schemas.openxmlformats.org/officeDocument/2006/relationships" id="258" r:id="R1c3a80b679ad4b44"/>
    <p:sldId xmlns:r="http://schemas.openxmlformats.org/officeDocument/2006/relationships" id="259" r:id="R3fb72d39ae754fea"/>
    <p:sldId xmlns:r="http://schemas.openxmlformats.org/officeDocument/2006/relationships" id="260" r:id="R3848c55fdbf74c69"/>
    <p:sldId xmlns:r="http://schemas.openxmlformats.org/officeDocument/2006/relationships" id="261" r:id="Rf70d937c05a3423c"/>
    <p:sldId xmlns:r="http://schemas.openxmlformats.org/officeDocument/2006/relationships" id="262" r:id="Rd1754885765b4ff4"/>
    <p:sldId xmlns:r="http://schemas.openxmlformats.org/officeDocument/2006/relationships" id="263" r:id="Rea55e419b8144ef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77514a9d7bc4716" /><Relationship Type="http://schemas.openxmlformats.org/officeDocument/2006/relationships/slideMaster" Target="/ppt/slideMasters/slideMaster1.xml" Id="R4597a255c77a4940" /><Relationship Type="http://schemas.openxmlformats.org/officeDocument/2006/relationships/notesMaster" Target="/ppt/notesMasters/notesMaster1.xml" Id="Rd2f731835c444b75" /><Relationship Type="http://schemas.openxmlformats.org/officeDocument/2006/relationships/presProps" Target="/ppt/presProps.xml" Id="R8676c5325ce549be" /><Relationship Type="http://schemas.openxmlformats.org/officeDocument/2006/relationships/tableStyles" Target="/ppt/tableStyles.xml" Id="R3e39538c209b4e99" /><Relationship Type="http://schemas.openxmlformats.org/officeDocument/2006/relationships/slide" Target="/ppt/slides/slide1.xml" Id="Rc2f85e77e67144d0" /><Relationship Type="http://schemas.openxmlformats.org/officeDocument/2006/relationships/slide" Target="/ppt/slides/slide2.xml" Id="R37abcde8cfe44f1e" /><Relationship Type="http://schemas.openxmlformats.org/officeDocument/2006/relationships/slide" Target="/ppt/slides/slide3.xml" Id="R1c3a80b679ad4b44" /><Relationship Type="http://schemas.openxmlformats.org/officeDocument/2006/relationships/slide" Target="/ppt/slides/slide4.xml" Id="R3fb72d39ae754fea" /><Relationship Type="http://schemas.openxmlformats.org/officeDocument/2006/relationships/slide" Target="/ppt/slides/slide5.xml" Id="R3848c55fdbf74c69" /><Relationship Type="http://schemas.openxmlformats.org/officeDocument/2006/relationships/slide" Target="/ppt/slides/slide6.xml" Id="Rf70d937c05a3423c" /><Relationship Type="http://schemas.openxmlformats.org/officeDocument/2006/relationships/slide" Target="/ppt/slides/slide7.xml" Id="Rd1754885765b4ff4" /><Relationship Type="http://schemas.openxmlformats.org/officeDocument/2006/relationships/slide" Target="/ppt/slides/slide8.xml" Id="Rea55e419b8144ef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a8fbb83746e4f5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e38fe459bcf4284" /><Relationship Type="http://schemas.openxmlformats.org/officeDocument/2006/relationships/notesMaster" Target="/ppt/notesMasters/notesMaster1.xml" Id="Rf94ed8ccd0cd4e32" /></Relationships>
</file>

<file path=ppt/notesSlides/_rels/notesSlide2.xml.rels>&#65279;<?xml version="1.0" encoding="utf-8"?><Relationships xmlns="http://schemas.openxmlformats.org/package/2006/relationships"><Relationship Type="http://schemas.openxmlformats.org/officeDocument/2006/relationships/slide" Target="/ppt/slides/slide2.xml" Id="R6fafe461d3d74fde" /><Relationship Type="http://schemas.openxmlformats.org/officeDocument/2006/relationships/notesMaster" Target="/ppt/notesMasters/notesMaster1.xml" Id="Rcece5fafd3624fef" /></Relationships>
</file>

<file path=ppt/notesSlides/_rels/notesSlide3.xml.rels>&#65279;<?xml version="1.0" encoding="utf-8"?><Relationships xmlns="http://schemas.openxmlformats.org/package/2006/relationships"><Relationship Type="http://schemas.openxmlformats.org/officeDocument/2006/relationships/slide" Target="/ppt/slides/slide3.xml" Id="Rd23a5d574bb2453f" /><Relationship Type="http://schemas.openxmlformats.org/officeDocument/2006/relationships/notesMaster" Target="/ppt/notesMasters/notesMaster1.xml" Id="Rd6c765eaede44976" /></Relationships>
</file>

<file path=ppt/notesSlides/_rels/notesSlide4.xml.rels>&#65279;<?xml version="1.0" encoding="utf-8"?><Relationships xmlns="http://schemas.openxmlformats.org/package/2006/relationships"><Relationship Type="http://schemas.openxmlformats.org/officeDocument/2006/relationships/slide" Target="/ppt/slides/slide4.xml" Id="R5ce7d9bf4e384245" /><Relationship Type="http://schemas.openxmlformats.org/officeDocument/2006/relationships/notesMaster" Target="/ppt/notesMasters/notesMaster1.xml" Id="R3d262b6c3f46424d" /></Relationships>
</file>

<file path=ppt/notesSlides/_rels/notesSlide5.xml.rels>&#65279;<?xml version="1.0" encoding="utf-8"?><Relationships xmlns="http://schemas.openxmlformats.org/package/2006/relationships"><Relationship Type="http://schemas.openxmlformats.org/officeDocument/2006/relationships/slide" Target="/ppt/slides/slide5.xml" Id="Rea4705bca401404f" /><Relationship Type="http://schemas.openxmlformats.org/officeDocument/2006/relationships/notesMaster" Target="/ppt/notesMasters/notesMaster1.xml" Id="R4784fc484e914888" /></Relationships>
</file>

<file path=ppt/notesSlides/_rels/notesSlide6.xml.rels>&#65279;<?xml version="1.0" encoding="utf-8"?><Relationships xmlns="http://schemas.openxmlformats.org/package/2006/relationships"><Relationship Type="http://schemas.openxmlformats.org/officeDocument/2006/relationships/slide" Target="/ppt/slides/slide6.xml" Id="R759701f6365b4ab7" /><Relationship Type="http://schemas.openxmlformats.org/officeDocument/2006/relationships/notesMaster" Target="/ppt/notesMasters/notesMaster1.xml" Id="Rd5dad4a71a554b95" /></Relationships>
</file>

<file path=ppt/notesSlides/_rels/notesSlide7.xml.rels>&#65279;<?xml version="1.0" encoding="utf-8"?><Relationships xmlns="http://schemas.openxmlformats.org/package/2006/relationships"><Relationship Type="http://schemas.openxmlformats.org/officeDocument/2006/relationships/slide" Target="/ppt/slides/slide7.xml" Id="R860947c47ce4407c" /><Relationship Type="http://schemas.openxmlformats.org/officeDocument/2006/relationships/notesMaster" Target="/ppt/notesMasters/notesMaster1.xml" Id="R46b8ac65fe1048aa" /></Relationships>
</file>

<file path=ppt/notesSlides/_rels/notesSlide8.xml.rels>&#65279;<?xml version="1.0" encoding="utf-8"?><Relationships xmlns="http://schemas.openxmlformats.org/package/2006/relationships"><Relationship Type="http://schemas.openxmlformats.org/officeDocument/2006/relationships/slide" Target="/ppt/slides/slide8.xml" Id="R9c266fa4276d49b2" /><Relationship Type="http://schemas.openxmlformats.org/officeDocument/2006/relationships/notesMaster" Target="/ppt/notesMasters/notesMaster1.xml" Id="Rc0a5ae743cf94e1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0:00–0:40 (40 seconds). I am Suhas Beemineni. SpeechTrace is a rehearsal tool for spoken-word performance. A quiet line or a pause can carry meaning. My goal is to help a performer locate a difference, hear it in context, and decide what it means for their own next take. The tool compares recordings; it does not decide whether a performance is good. This working prototype extends an earlier speech-comparison project with a performer-authored rehearsal workflow. Sources: https://speechtrace-lab.vercel.app/docs.html ; https://github.com/suhaslord/blob/tree/main/speechtrace . October 7 additions, not a new acoustic model.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0:40–1:30 (50 seconds). A numeric comparison can reward imitation. In performance, however, a deliberate pause, a restrained volume, or a changed rhythm may be expressive. A model sees a difference but cannot infer that intention reliably. This project gives two separate views: measured evidence and the performer’s interpretation. The reference is a comparison point, not an artistic authority. The specific target user is someone rehearsing spoken text who wants concrete moments to listen to, rather than a vague score. No interviews or adoption numbers are claimed. Sources: https://speechtrace-lab.vercel.app/docs.html ; https://github.com/suhaslord/blob/tree/main/speechtrace . October 7 additions, not a new acoustic model.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1:30–2:20 (50 seconds). First choose a bundled example or provide two short recordings and their shared transcript. The engine highlights an interval and connects it with estimated words. Listen to both versions. Then write an intention for your next take. For each moment, choose intentional, practice this passage, or review later. Export notes that preserve your intention, your decision, the interval and the words. Those notes do not change the score. When recordings or analysis change, old notes clear so they cannot be confused with feedback about a new take. Sources: https://speechtrace-lab.vercel.app/docs.html ; https://github.com/suhaslord/blob/tree/main/speechtrace . October 7 additions, not a new acoustic model.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2:20–3:20 (60 seconds). Switch to the live app. Load the moderate-volume example. The score is 76.0 and the flagged passage is approximately 3.1 to 4.9 seconds. Play the reference and participant at that interval. Write: Keep the deliberate pause, then try steadier volume. Mark the passage Intentional choice. Point out that the score stays 76.0. Click Download rehearsal notes and show the on-screen preview. The screenshot in this slide is the real working interface with those values, not a product mockup. If the network is unavailable, use this screenshot and describe the same verified flow. Sources: https://speechtrace-lab.vercel.app/docs.html ; https://github.com/suhaslord/blob/tree/main/speechtrace . October 7 additions, not a new acoustic model.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3:20–4:15 (55 seconds). The Python pipeline uses acoustic features and dynamic time warping to align recordings. Median-normalized energy helps distinguish a local volume change from a whole-recording gain difference. Relative pitch and local pacing contribute to an explicit rubric: forty percent energy, forty percent pacing, twenty percent contour. A pretrained Vosk model estimates word boundaries against the supplied transcript. Clicking an interval or word seeks to that part of the recording. Precomputed examples are labeled; Reanalyze invokes the real backend. These estimated boundaries are imperfect, so listening remains essential. Sources: https://speechtrace-lab.vercel.app/docs.html ; https://github.com/suhaslord/blob/tree/main/speechtrace . October 7 additions, not a new acoustic model.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4:15–5:10 (55 seconds). Evaluation uses fourteen pairs made from two public-domain excerpts of one historical speaker. Some recordings have deliberately modified volume, pauses or speed. Four unchanged or global-gain controls produced no flags. Average interval overlap was 0.975 for the moderate and severe volume edits, and 0.815 for inserted pauses. Those numbers measure detection of known artificial edits. They do not measure artistic quality, fairness, usefulness to poets, or performance across different speakers. A stronger study would use consenting performers, independently annotated moments, separate calibration and evaluation speakers, and false-positive reporting. That study has not yet been done. Sources: https://speechtrace-lab.vercel.app/docs.html ; https://github.com/suhaslord/blob/tree/main/speechtrace . October 7 additions, not a new acoustic model.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5:10–6:05 (55 seconds). The original engine was built October 6, 2026 for Multimodal AI Track C and submitted there. The October 7 extension adds rehearsal intentions, intentional-or-practice decisions, downloadable notes and an arts-specific guide. Codex assisted with implementation and writing; the Vosk acoustic model is pretrained. Notes stay in browser memory until the user downloads them. Uploaded audio and transcripts are processed for a request without application persistence, though hosting request metadata exists. This prototype is not a diagnosis tool or an absolute assessment of a speaker. These disclosures keep the project’s actual contribution and limitations reviewable. Sources: https://speechtrace-lab.vercel.app/docs.html ; https://github.com/suhaslord/blob/tree/main/speechtrace . October 7 additions, not a new acoustic model.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6:05–7:00 (55 seconds), followed by approximately 3 minutes of Q&amp;A. Close by returning to the intended outcome: the performer has a specific passage to listen to and a plan they authored themselves. The actual app, source, technical report and rehearsal guide are public and accessible. This is a working prototype, not a proposal alone. If asked about artistic value, explain that the workflow preserves intent and must still be tested with performers. If asked about a low score, say it means a difference from one reference. If asked about future work, prioritize validation with diverse consenting artists and manually checked timing before wider claims. Confirm the presentation date and session time through the event’s Discord schedule; this deck does not complete the mandatory live presentation. Event requirements: https://innovart2027.devpost.com/ . Sources: https://speechtrace-lab.vercel.app/docs.html ; https://github.com/suhaslord/blob/tree/main/speechtrace . October 7 additions, not a new acoustic model.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c6c78557288484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ca5bfef8dd24022" /><Relationship Type="http://schemas.openxmlformats.org/officeDocument/2006/relationships/slideLayout" Target="/ppt/slideLayouts/slideLayout1.xml" Id="R2f5da8c91a60481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f5da8c91a60481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3e84058ba9ae4469" /><Relationship Type="http://schemas.openxmlformats.org/officeDocument/2006/relationships/notesSlide" Target="/ppt/notesSlides/notesSlide1.xml" Id="Rc3f6c0fbda394ca5"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5ba89e5ca72a43c3" /><Relationship Type="http://schemas.openxmlformats.org/officeDocument/2006/relationships/notesSlide" Target="/ppt/notesSlides/notesSlide2.xml" Id="R3531642726204185"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fa5b53834a7c4870" /><Relationship Type="http://schemas.openxmlformats.org/officeDocument/2006/relationships/notesSlide" Target="/ppt/notesSlides/notesSlide3.xml" Id="R5a958b83c6784a3f"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869d121ffa9a438e" /><Relationship Type="http://schemas.openxmlformats.org/officeDocument/2006/relationships/image" Target="/ppt/media/image.png" Id="R65a835e24545443a" /><Relationship Type="http://schemas.openxmlformats.org/officeDocument/2006/relationships/notesSlide" Target="/ppt/notesSlides/notesSlide4.xml" Id="Rceac7fa367584944"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0ea6100d9d4e41ee" /><Relationship Type="http://schemas.openxmlformats.org/officeDocument/2006/relationships/image" Target="/ppt/media/image2.png" Id="Re26cc4618bbb42d3" /><Relationship Type="http://schemas.openxmlformats.org/officeDocument/2006/relationships/notesSlide" Target="/ppt/notesSlides/notesSlide5.xml" Id="R8b0dc9cf5606425f"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75976adbbc7a4f70" /><Relationship Type="http://schemas.openxmlformats.org/officeDocument/2006/relationships/notesSlide" Target="/ppt/notesSlides/notesSlide6.xml" Id="Ree1dfd3d46de4472"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37296221e1e34bcd" /><Relationship Type="http://schemas.openxmlformats.org/officeDocument/2006/relationships/notesSlide" Target="/ppt/notesSlides/notesSlide7.xml" Id="R9b8149f985814893"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e90ddba7cfdb4861" /><Relationship Type="http://schemas.openxmlformats.org/officeDocument/2006/relationships/notesSlide" Target="/ppt/notesSlides/notesSlide8.xml" Id="R1c7ffd589c004730" /></Relationships>
</file>

<file path=ppt/slides/slide1.xml><?xml version="1.0" encoding="utf-8"?>
<p:sld xmlns:p="http://schemas.openxmlformats.org/presentationml/2006/main">
  <p:cSld>
    <p:bg>
      <p:bgPr>
        <a:solidFill xmlns:a="http://schemas.openxmlformats.org/drawingml/2006/main">
          <a:srgbClr val="F5F7F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8E39A96-77D6-4711-AF2E-A7C3C6AE42FC}"/>
              </a:ext>
            </a:extLst>
          </p:cNvPr>
          <p:cNvSpPr>
            <a:spLocks xmlns:a="http://schemas.openxmlformats.org/drawingml/2006/main" noGrp="1"/>
          </p:cNvSpPr>
          <p:nvPr/>
        </p:nvSpPr>
        <p:spPr>
          <a:xfrm xmlns:a="http://schemas.openxmlformats.org/drawingml/2006/main">
            <a:off x="609600" y="333375"/>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3F56BD"/>
                </a:solidFill>
                <a:latin typeface="Helvetica Neue"/>
                <a:ea typeface="Helvetica Neue"/>
                <a:cs typeface="Helvetica Neue"/>
              </a:defRPr>
            </a:pPr>
            <a:r>
              <a:rPr sz="1500" b="1">
                <a:solidFill>
                  <a:srgbClr val="3F56BD"/>
                </a:solidFill>
                <a:latin typeface="Helvetica Neue"/>
                <a:ea typeface="Helvetica Neue"/>
                <a:cs typeface="Helvetica Neue"/>
              </a:rPr>
              <a:t>ART × TECHNOLOGY / SPOKEN-WORD REHEARSAL</a:t>
            </a:r>
          </a:p>
        </p:txBody>
      </p:sp>
      <p:sp>
        <p:nvSpPr>
          <p:cNvPr id="2" name="">
            <a:extLst xmlns:a="http://schemas.openxmlformats.org/drawingml/2006/main">
              <a:ext uri="{FF2B5EF4-FFF2-40B4-BE49-F238E27FC236}">
                <a16:creationId xmlns:a16="http://schemas.microsoft.com/office/drawing/2014/main" id="{60A3A7FA-0451-42BB-993B-E3308E78C285}"/>
              </a:ext>
            </a:extLst>
          </p:cNvPr>
          <p:cNvSpPr>
            <a:spLocks xmlns:a="http://schemas.openxmlformats.org/drawingml/2006/main" noGrp="1"/>
          </p:cNvSpPr>
          <p:nvPr/>
        </p:nvSpPr>
        <p:spPr>
          <a:xfrm xmlns:a="http://schemas.openxmlformats.org/drawingml/2006/main">
            <a:off x="609600" y="89535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82438"/>
                </a:solidFill>
                <a:latin typeface="Helvetica Neue"/>
                <a:ea typeface="Helvetica Neue"/>
                <a:cs typeface="Helvetica Neue"/>
              </a:defRPr>
            </a:pPr>
            <a:r>
              <a:rPr sz="3600" b="1">
                <a:solidFill>
                  <a:srgbClr val="182438"/>
                </a:solidFill>
                <a:latin typeface="Helvetica Neue"/>
                <a:ea typeface="Helvetica Neue"/>
                <a:cs typeface="Helvetica Neue"/>
              </a:rPr>
              <a:t>Hear the difference.</a:t>
            </a:r>
          </a:p>
          <a:p xmlns:a="http://schemas.openxmlformats.org/drawingml/2006/main">
            <a:pPr>
              <a:defRPr sz="3600" b="1">
                <a:solidFill>
                  <a:srgbClr val="182438"/>
                </a:solidFill>
                <a:latin typeface="Helvetica Neue"/>
                <a:ea typeface="Helvetica Neue"/>
                <a:cs typeface="Helvetica Neue"/>
              </a:defRPr>
            </a:pPr>
            <a:r>
              <a:rPr sz="3600" b="1">
                <a:solidFill>
                  <a:srgbClr val="182438"/>
                </a:solidFill>
                <a:latin typeface="Helvetica Neue"/>
                <a:ea typeface="Helvetica Neue"/>
                <a:cs typeface="Helvetica Neue"/>
              </a:rPr>
              <a:t>Keep your own voice.</a:t>
            </a:r>
          </a:p>
        </p:txBody>
      </p:sp>
      <p:sp>
        <p:nvSpPr>
          <p:cNvPr id="3" name="">
            <a:extLst xmlns:a="http://schemas.openxmlformats.org/drawingml/2006/main">
              <a:ext uri="{FF2B5EF4-FFF2-40B4-BE49-F238E27FC236}">
                <a16:creationId xmlns:a16="http://schemas.microsoft.com/office/drawing/2014/main" id="{05F04A0C-C10C-4073-A255-1C82DE7F191D}"/>
              </a:ext>
            </a:extLst>
          </p:cNvPr>
          <p:cNvSpPr>
            <a:spLocks xmlns:a="http://schemas.openxmlformats.org/drawingml/2006/main" noGrp="1"/>
          </p:cNvSpPr>
          <p:nvPr/>
        </p:nvSpPr>
        <p:spPr>
          <a:xfrm xmlns:a="http://schemas.openxmlformats.org/drawingml/2006/main">
            <a:off x="609600" y="6343650"/>
            <a:ext cx="9906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0617A"/>
                </a:solidFill>
                <a:latin typeface="Helvetica Neue"/>
                <a:ea typeface="Helvetica Neue"/>
                <a:cs typeface="Helvetica Neue"/>
              </a:defRPr>
            </a:pPr>
            <a:r>
              <a:rPr sz="1350" b="0">
                <a:solidFill>
                  <a:srgbClr val="50617A"/>
                </a:solidFill>
                <a:latin typeface="Helvetica Neue"/>
                <a:ea typeface="Helvetica Neue"/>
                <a:cs typeface="Helvetica Neue"/>
              </a:rPr>
              <a:t>SpeechTrace · Suhas Beemineni · InnovArt 2027</a:t>
            </a:r>
          </a:p>
        </p:txBody>
      </p:sp>
      <p:sp>
        <p:nvSpPr>
          <p:cNvPr id="4" name="">
            <a:extLst xmlns:a="http://schemas.openxmlformats.org/drawingml/2006/main">
              <a:ext uri="{FF2B5EF4-FFF2-40B4-BE49-F238E27FC236}">
                <a16:creationId xmlns:a16="http://schemas.microsoft.com/office/drawing/2014/main" id="{CD33D7E4-9818-441B-9E6A-A7193BC9CCE6}"/>
              </a:ext>
            </a:extLst>
          </p:cNvPr>
          <p:cNvSpPr>
            <a:spLocks xmlns:a="http://schemas.openxmlformats.org/drawingml/2006/main" noGrp="1"/>
          </p:cNvSpPr>
          <p:nvPr/>
        </p:nvSpPr>
        <p:spPr>
          <a:xfrm xmlns:a="http://schemas.openxmlformats.org/drawingml/2006/main">
            <a:off x="10953750" y="6315075"/>
            <a:ext cx="619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3F56BD"/>
                </a:solidFill>
                <a:latin typeface="Helvetica Neue"/>
                <a:ea typeface="Helvetica Neue"/>
                <a:cs typeface="Helvetica Neue"/>
              </a:defRPr>
            </a:pPr>
            <a:r>
              <a:rPr sz="1500" b="1">
                <a:solidFill>
                  <a:srgbClr val="3F56BD"/>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F3BAF913-3F5E-4B52-BDC4-DA1535C4AEA3}"/>
              </a:ext>
            </a:extLst>
          </p:cNvPr>
          <p:cNvSpPr>
            <a:spLocks xmlns:a="http://schemas.openxmlformats.org/drawingml/2006/main" noGrp="1"/>
          </p:cNvSpPr>
          <p:nvPr/>
        </p:nvSpPr>
        <p:spPr>
          <a:xfrm xmlns:a="http://schemas.openxmlformats.org/drawingml/2006/main">
            <a:off x="609600" y="2952750"/>
            <a:ext cx="9429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0">
                <a:solidFill>
                  <a:srgbClr val="182438"/>
                </a:solidFill>
                <a:latin typeface="Helvetica Neue"/>
                <a:ea typeface="Helvetica Neue"/>
                <a:cs typeface="Helvetica Neue"/>
              </a:defRPr>
            </a:pPr>
            <a:r>
              <a:rPr sz="2850" b="0">
                <a:solidFill>
                  <a:srgbClr val="182438"/>
                </a:solidFill>
                <a:latin typeface="Helvetica Neue"/>
                <a:ea typeface="Helvetica Neue"/>
                <a:cs typeface="Helvetica Neue"/>
              </a:rPr>
              <a:t>A rehearsal partner that leaves artistic judgment with the performer.</a:t>
            </a:r>
          </a:p>
        </p:txBody>
      </p:sp>
      <p:sp>
        <p:nvSpPr>
          <p:cNvPr id="6" name="">
            <a:extLst xmlns:a="http://schemas.openxmlformats.org/drawingml/2006/main">
              <a:ext uri="{FF2B5EF4-FFF2-40B4-BE49-F238E27FC236}">
                <a16:creationId xmlns:a16="http://schemas.microsoft.com/office/drawing/2014/main" id="{DC778119-C53F-498B-A348-80D3FBBF3805}"/>
              </a:ext>
            </a:extLst>
          </p:cNvPr>
          <p:cNvSpPr>
            <a:spLocks xmlns:a="http://schemas.openxmlformats.org/drawingml/2006/main" noGrp="1"/>
          </p:cNvSpPr>
          <p:nvPr/>
        </p:nvSpPr>
        <p:spPr>
          <a:xfrm xmlns:a="http://schemas.openxmlformats.org/drawingml/2006/main">
            <a:off x="609600" y="5010150"/>
            <a:ext cx="104775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3F56BD"/>
                </a:solidFill>
                <a:latin typeface="Helvetica Neue"/>
                <a:ea typeface="Helvetica Neue"/>
                <a:cs typeface="Helvetica Neue"/>
              </a:defRPr>
            </a:pPr>
            <a:r>
              <a:rPr sz="2100" b="1">
                <a:solidFill>
                  <a:srgbClr val="3F56BD"/>
                </a:solidFill>
                <a:latin typeface="Helvetica Neue"/>
                <a:ea typeface="Helvetica Neue"/>
                <a:cs typeface="Helvetica Neue"/>
              </a:rPr>
              <a:t>Live app: speechtrace-lab.vercel.app</a:t>
            </a:r>
          </a:p>
        </p:txBody>
      </p:sp>
    </p:spTree>
    <p:extLst>
      <p:ext uri="{BB962C8B-B14F-4D97-AF65-F5344CB8AC3E}">
        <p14:creationId xmlns:p14="http://schemas.microsoft.com/office/powerpoint/2010/main" val="1267821519"/>
      </p:ext>
    </p:extLst>
  </p:cSld>
</p:sld>
</file>

<file path=ppt/slides/slide2.xml><?xml version="1.0" encoding="utf-8"?>
<p:sld xmlns:p="http://schemas.openxmlformats.org/presentationml/2006/main">
  <p:cSld>
    <p:bg>
      <p:bgPr>
        <a:solidFill xmlns:a="http://schemas.openxmlformats.org/drawingml/2006/main">
          <a:srgbClr val="F5F7F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BA3D8FBB-BE6F-4D33-AE27-1D28D05750C3}"/>
              </a:ext>
            </a:extLst>
          </p:cNvPr>
          <p:cNvSpPr>
            <a:spLocks xmlns:a="http://schemas.openxmlformats.org/drawingml/2006/main" noGrp="1"/>
          </p:cNvSpPr>
          <p:nvPr/>
        </p:nvSpPr>
        <p:spPr>
          <a:xfrm xmlns:a="http://schemas.openxmlformats.org/drawingml/2006/main">
            <a:off x="609600" y="333375"/>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3F56BD"/>
                </a:solidFill>
                <a:latin typeface="Helvetica Neue"/>
                <a:ea typeface="Helvetica Neue"/>
                <a:cs typeface="Helvetica Neue"/>
              </a:defRPr>
            </a:pPr>
            <a:r>
              <a:rPr sz="1500" b="1">
                <a:solidFill>
                  <a:srgbClr val="3F56BD"/>
                </a:solidFill>
                <a:latin typeface="Helvetica Neue"/>
                <a:ea typeface="Helvetica Neue"/>
                <a:cs typeface="Helvetica Neue"/>
              </a:rPr>
              <a:t>THE ARTISTIC PROBLEM</a:t>
            </a:r>
          </a:p>
        </p:txBody>
      </p:sp>
      <p:sp>
        <p:nvSpPr>
          <p:cNvPr id="2" name="">
            <a:extLst xmlns:a="http://schemas.openxmlformats.org/drawingml/2006/main">
              <a:ext uri="{FF2B5EF4-FFF2-40B4-BE49-F238E27FC236}">
                <a16:creationId xmlns:a16="http://schemas.microsoft.com/office/drawing/2014/main" id="{E35B8606-62E6-4A2D-B277-7524322C9155}"/>
              </a:ext>
            </a:extLst>
          </p:cNvPr>
          <p:cNvSpPr>
            <a:spLocks xmlns:a="http://schemas.openxmlformats.org/drawingml/2006/main" noGrp="1"/>
          </p:cNvSpPr>
          <p:nvPr/>
        </p:nvSpPr>
        <p:spPr>
          <a:xfrm xmlns:a="http://schemas.openxmlformats.org/drawingml/2006/main">
            <a:off x="609600" y="89535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82438"/>
                </a:solidFill>
                <a:latin typeface="Helvetica Neue"/>
                <a:ea typeface="Helvetica Neue"/>
                <a:cs typeface="Helvetica Neue"/>
              </a:defRPr>
            </a:pPr>
            <a:r>
              <a:rPr sz="3600" b="1">
                <a:solidFill>
                  <a:srgbClr val="182438"/>
                </a:solidFill>
                <a:latin typeface="Helvetica Neue"/>
                <a:ea typeface="Helvetica Neue"/>
                <a:cs typeface="Helvetica Neue"/>
              </a:rPr>
              <a:t>A difference is not always a mistake.</a:t>
            </a:r>
          </a:p>
        </p:txBody>
      </p:sp>
      <p:sp>
        <p:nvSpPr>
          <p:cNvPr id="3" name="">
            <a:extLst xmlns:a="http://schemas.openxmlformats.org/drawingml/2006/main">
              <a:ext uri="{FF2B5EF4-FFF2-40B4-BE49-F238E27FC236}">
                <a16:creationId xmlns:a16="http://schemas.microsoft.com/office/drawing/2014/main" id="{52C17CB1-B1BB-4024-865C-2D637AC48389}"/>
              </a:ext>
            </a:extLst>
          </p:cNvPr>
          <p:cNvSpPr>
            <a:spLocks xmlns:a="http://schemas.openxmlformats.org/drawingml/2006/main" noGrp="1"/>
          </p:cNvSpPr>
          <p:nvPr/>
        </p:nvSpPr>
        <p:spPr>
          <a:xfrm xmlns:a="http://schemas.openxmlformats.org/drawingml/2006/main">
            <a:off x="609600" y="6343650"/>
            <a:ext cx="9906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0617A"/>
                </a:solidFill>
                <a:latin typeface="Helvetica Neue"/>
                <a:ea typeface="Helvetica Neue"/>
                <a:cs typeface="Helvetica Neue"/>
              </a:defRPr>
            </a:pPr>
            <a:r>
              <a:rPr sz="1350" b="0">
                <a:solidFill>
                  <a:srgbClr val="50617A"/>
                </a:solidFill>
                <a:latin typeface="Helvetica Neue"/>
                <a:ea typeface="Helvetica Neue"/>
                <a:cs typeface="Helvetica Neue"/>
              </a:rPr>
              <a:t>SpeechTrace · Suhas Beemineni · InnovArt 2027</a:t>
            </a:r>
          </a:p>
        </p:txBody>
      </p:sp>
      <p:sp>
        <p:nvSpPr>
          <p:cNvPr id="4" name="">
            <a:extLst xmlns:a="http://schemas.openxmlformats.org/drawingml/2006/main">
              <a:ext uri="{FF2B5EF4-FFF2-40B4-BE49-F238E27FC236}">
                <a16:creationId xmlns:a16="http://schemas.microsoft.com/office/drawing/2014/main" id="{ED144539-44AD-4C3B-9FC6-BCA12F2BD781}"/>
              </a:ext>
            </a:extLst>
          </p:cNvPr>
          <p:cNvSpPr>
            <a:spLocks xmlns:a="http://schemas.openxmlformats.org/drawingml/2006/main" noGrp="1"/>
          </p:cNvSpPr>
          <p:nvPr/>
        </p:nvSpPr>
        <p:spPr>
          <a:xfrm xmlns:a="http://schemas.openxmlformats.org/drawingml/2006/main">
            <a:off x="10953750" y="6315075"/>
            <a:ext cx="619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3F56BD"/>
                </a:solidFill>
                <a:latin typeface="Helvetica Neue"/>
                <a:ea typeface="Helvetica Neue"/>
                <a:cs typeface="Helvetica Neue"/>
              </a:defRPr>
            </a:pPr>
            <a:r>
              <a:rPr sz="1500" b="1">
                <a:solidFill>
                  <a:srgbClr val="3F56BD"/>
                </a:solidFill>
                <a:latin typeface="Helvetica Neue"/>
                <a:ea typeface="Helvetica Neue"/>
                <a:cs typeface="Helvetica Neue"/>
              </a:rPr>
              <a:t>02</a:t>
            </a:r>
          </a:p>
        </p:txBody>
      </p:sp>
      <p:sp>
        <p:nvSpPr>
          <p:cNvPr id="5" name="">
            <a:extLst xmlns:a="http://schemas.openxmlformats.org/drawingml/2006/main">
              <a:ext uri="{FF2B5EF4-FFF2-40B4-BE49-F238E27FC236}">
                <a16:creationId xmlns:a16="http://schemas.microsoft.com/office/drawing/2014/main" id="{B643E925-CA18-41BA-A143-C10ED78F6CFB}"/>
              </a:ext>
            </a:extLst>
          </p:cNvPr>
          <p:cNvSpPr>
            <a:spLocks xmlns:a="http://schemas.openxmlformats.org/drawingml/2006/main" noGrp="1"/>
          </p:cNvSpPr>
          <p:nvPr/>
        </p:nvSpPr>
        <p:spPr>
          <a:xfrm xmlns:a="http://schemas.openxmlformats.org/drawingml/2006/main">
            <a:off x="609600" y="2266950"/>
            <a:ext cx="10096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3F56BD"/>
                </a:solidFill>
                <a:latin typeface="Helvetica Neue"/>
                <a:ea typeface="Helvetica Neue"/>
                <a:cs typeface="Helvetica Neue"/>
              </a:defRPr>
            </a:pPr>
            <a:r>
              <a:rPr sz="2250" b="1">
                <a:solidFill>
                  <a:srgbClr val="3F56BD"/>
                </a:solidFill>
                <a:latin typeface="Helvetica Neue"/>
                <a:ea typeface="Helvetica Neue"/>
                <a:cs typeface="Helvetica Neue"/>
              </a:rPr>
              <a:t>Measured evidence</a:t>
            </a:r>
          </a:p>
        </p:txBody>
      </p:sp>
      <p:sp>
        <p:nvSpPr>
          <p:cNvPr id="6" name="">
            <a:extLst xmlns:a="http://schemas.openxmlformats.org/drawingml/2006/main">
              <a:ext uri="{FF2B5EF4-FFF2-40B4-BE49-F238E27FC236}">
                <a16:creationId xmlns:a16="http://schemas.microsoft.com/office/drawing/2014/main" id="{B7A49A29-E2CA-405D-83A1-C9DC234F3440}"/>
              </a:ext>
            </a:extLst>
          </p:cNvPr>
          <p:cNvSpPr>
            <a:spLocks xmlns:a="http://schemas.openxmlformats.org/drawingml/2006/main" noGrp="1"/>
          </p:cNvSpPr>
          <p:nvPr/>
        </p:nvSpPr>
        <p:spPr>
          <a:xfrm xmlns:a="http://schemas.openxmlformats.org/drawingml/2006/main">
            <a:off x="609600" y="2857500"/>
            <a:ext cx="100965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82438"/>
                </a:solidFill>
                <a:latin typeface="Helvetica Neue"/>
                <a:ea typeface="Helvetica Neue"/>
                <a:cs typeface="Helvetica Neue"/>
              </a:defRPr>
            </a:pPr>
            <a:r>
              <a:rPr sz="2175" b="0">
                <a:solidFill>
                  <a:srgbClr val="182438"/>
                </a:solidFill>
                <a:latin typeface="Helvetica Neue"/>
                <a:ea typeface="Helvetica Neue"/>
                <a:cs typeface="Helvetica Neue"/>
              </a:rPr>
              <a:t>Where did volume, pacing or pitch movement change?</a:t>
            </a:r>
          </a:p>
        </p:txBody>
      </p:sp>
      <p:sp>
        <p:nvSpPr>
          <p:cNvPr id="7" name="">
            <a:extLst xmlns:a="http://schemas.openxmlformats.org/drawingml/2006/main">
              <a:ext uri="{FF2B5EF4-FFF2-40B4-BE49-F238E27FC236}">
                <a16:creationId xmlns:a16="http://schemas.microsoft.com/office/drawing/2014/main" id="{F2A83605-BEB6-474D-914E-3B38D799FB0B}"/>
              </a:ext>
            </a:extLst>
          </p:cNvPr>
          <p:cNvSpPr>
            <a:spLocks xmlns:a="http://schemas.openxmlformats.org/drawingml/2006/main" noGrp="1"/>
          </p:cNvSpPr>
          <p:nvPr/>
        </p:nvSpPr>
        <p:spPr>
          <a:xfrm xmlns:a="http://schemas.openxmlformats.org/drawingml/2006/main">
            <a:off x="609600" y="4171950"/>
            <a:ext cx="10096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3F56BD"/>
                </a:solidFill>
                <a:latin typeface="Helvetica Neue"/>
                <a:ea typeface="Helvetica Neue"/>
                <a:cs typeface="Helvetica Neue"/>
              </a:defRPr>
            </a:pPr>
            <a:r>
              <a:rPr sz="2250" b="1">
                <a:solidFill>
                  <a:srgbClr val="3F56BD"/>
                </a:solidFill>
                <a:latin typeface="Helvetica Neue"/>
                <a:ea typeface="Helvetica Neue"/>
                <a:cs typeface="Helvetica Neue"/>
              </a:rPr>
              <a:t>Performer interpretation</a:t>
            </a:r>
          </a:p>
        </p:txBody>
      </p:sp>
      <p:sp>
        <p:nvSpPr>
          <p:cNvPr id="8" name="">
            <a:extLst xmlns:a="http://schemas.openxmlformats.org/drawingml/2006/main">
              <a:ext uri="{FF2B5EF4-FFF2-40B4-BE49-F238E27FC236}">
                <a16:creationId xmlns:a16="http://schemas.microsoft.com/office/drawing/2014/main" id="{497FD370-53CC-47C1-AEFE-E8D65DD74A0C}"/>
              </a:ext>
            </a:extLst>
          </p:cNvPr>
          <p:cNvSpPr>
            <a:spLocks xmlns:a="http://schemas.openxmlformats.org/drawingml/2006/main" noGrp="1"/>
          </p:cNvSpPr>
          <p:nvPr/>
        </p:nvSpPr>
        <p:spPr>
          <a:xfrm xmlns:a="http://schemas.openxmlformats.org/drawingml/2006/main">
            <a:off x="609600" y="4762500"/>
            <a:ext cx="100965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82438"/>
                </a:solidFill>
                <a:latin typeface="Helvetica Neue"/>
                <a:ea typeface="Helvetica Neue"/>
                <a:cs typeface="Helvetica Neue"/>
              </a:defRPr>
            </a:pPr>
            <a:r>
              <a:rPr sz="2175" b="0">
                <a:solidFill>
                  <a:srgbClr val="182438"/>
                </a:solidFill>
                <a:latin typeface="Helvetica Neue"/>
                <a:ea typeface="Helvetica Neue"/>
                <a:cs typeface="Helvetica Neue"/>
              </a:rPr>
              <a:t>Was it intentional? Is it worth practicing? What should the next take explore?</a:t>
            </a:r>
          </a:p>
        </p:txBody>
      </p:sp>
    </p:spTree>
    <p:extLst>
      <p:ext uri="{BB962C8B-B14F-4D97-AF65-F5344CB8AC3E}">
        <p14:creationId xmlns:p14="http://schemas.microsoft.com/office/powerpoint/2010/main" val="1067389899"/>
      </p:ext>
    </p:extLst>
  </p:cSld>
</p:sld>
</file>

<file path=ppt/slides/slide3.xml><?xml version="1.0" encoding="utf-8"?>
<p:sld xmlns:p="http://schemas.openxmlformats.org/presentationml/2006/main">
  <p:cSld>
    <p:bg>
      <p:bgPr>
        <a:solidFill xmlns:a="http://schemas.openxmlformats.org/drawingml/2006/main">
          <a:srgbClr val="F5F7FB"/>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01D49DA0-08F7-485A-B1E7-0F1FF3D57B04}"/>
              </a:ext>
            </a:extLst>
          </p:cNvPr>
          <p:cNvSpPr>
            <a:spLocks xmlns:a="http://schemas.openxmlformats.org/drawingml/2006/main" noGrp="1"/>
          </p:cNvSpPr>
          <p:nvPr/>
        </p:nvSpPr>
        <p:spPr>
          <a:xfrm xmlns:a="http://schemas.openxmlformats.org/drawingml/2006/main">
            <a:off x="609600" y="333375"/>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3F56BD"/>
                </a:solidFill>
                <a:latin typeface="Helvetica Neue"/>
                <a:ea typeface="Helvetica Neue"/>
                <a:cs typeface="Helvetica Neue"/>
              </a:defRPr>
            </a:pPr>
            <a:r>
              <a:rPr sz="1500" b="1">
                <a:solidFill>
                  <a:srgbClr val="3F56BD"/>
                </a:solidFill>
                <a:latin typeface="Helvetica Neue"/>
                <a:ea typeface="Helvetica Neue"/>
                <a:cs typeface="Helvetica Neue"/>
              </a:rPr>
              <a:t>THE WORKING WORKFLOW</a:t>
            </a:r>
          </a:p>
        </p:txBody>
      </p:sp>
      <p:sp>
        <p:nvSpPr>
          <p:cNvPr id="2" name="">
            <a:extLst xmlns:a="http://schemas.openxmlformats.org/drawingml/2006/main">
              <a:ext uri="{FF2B5EF4-FFF2-40B4-BE49-F238E27FC236}">
                <a16:creationId xmlns:a16="http://schemas.microsoft.com/office/drawing/2014/main" id="{E4729649-6188-4715-A71E-13F8A0A7C961}"/>
              </a:ext>
            </a:extLst>
          </p:cNvPr>
          <p:cNvSpPr>
            <a:spLocks xmlns:a="http://schemas.openxmlformats.org/drawingml/2006/main" noGrp="1"/>
          </p:cNvSpPr>
          <p:nvPr/>
        </p:nvSpPr>
        <p:spPr>
          <a:xfrm xmlns:a="http://schemas.openxmlformats.org/drawingml/2006/main">
            <a:off x="609600" y="89535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82438"/>
                </a:solidFill>
                <a:latin typeface="Helvetica Neue"/>
                <a:ea typeface="Helvetica Neue"/>
                <a:cs typeface="Helvetica Neue"/>
              </a:defRPr>
            </a:pPr>
            <a:r>
              <a:rPr sz="3600" b="1">
                <a:solidFill>
                  <a:srgbClr val="182438"/>
                </a:solidFill>
                <a:latin typeface="Helvetica Neue"/>
                <a:ea typeface="Helvetica Neue"/>
                <a:cs typeface="Helvetica Neue"/>
              </a:rPr>
              <a:t>Listen → decide → rehearse.</a:t>
            </a:r>
          </a:p>
        </p:txBody>
      </p:sp>
      <p:sp>
        <p:nvSpPr>
          <p:cNvPr id="3" name="">
            <a:extLst xmlns:a="http://schemas.openxmlformats.org/drawingml/2006/main">
              <a:ext uri="{FF2B5EF4-FFF2-40B4-BE49-F238E27FC236}">
                <a16:creationId xmlns:a16="http://schemas.microsoft.com/office/drawing/2014/main" id="{E6F6942F-C1A1-4A1F-BB8D-ADF220B8EB2E}"/>
              </a:ext>
            </a:extLst>
          </p:cNvPr>
          <p:cNvSpPr>
            <a:spLocks xmlns:a="http://schemas.openxmlformats.org/drawingml/2006/main" noGrp="1"/>
          </p:cNvSpPr>
          <p:nvPr/>
        </p:nvSpPr>
        <p:spPr>
          <a:xfrm xmlns:a="http://schemas.openxmlformats.org/drawingml/2006/main">
            <a:off x="609600" y="6343650"/>
            <a:ext cx="9906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0617A"/>
                </a:solidFill>
                <a:latin typeface="Helvetica Neue"/>
                <a:ea typeface="Helvetica Neue"/>
                <a:cs typeface="Helvetica Neue"/>
              </a:defRPr>
            </a:pPr>
            <a:r>
              <a:rPr sz="1350" b="0">
                <a:solidFill>
                  <a:srgbClr val="50617A"/>
                </a:solidFill>
                <a:latin typeface="Helvetica Neue"/>
                <a:ea typeface="Helvetica Neue"/>
                <a:cs typeface="Helvetica Neue"/>
              </a:rPr>
              <a:t>SpeechTrace · Suhas Beemineni · InnovArt 2027</a:t>
            </a:r>
          </a:p>
        </p:txBody>
      </p:sp>
      <p:sp>
        <p:nvSpPr>
          <p:cNvPr id="4" name="">
            <a:extLst xmlns:a="http://schemas.openxmlformats.org/drawingml/2006/main">
              <a:ext uri="{FF2B5EF4-FFF2-40B4-BE49-F238E27FC236}">
                <a16:creationId xmlns:a16="http://schemas.microsoft.com/office/drawing/2014/main" id="{A79F64F3-C68B-4CA0-8233-95E0D81DA642}"/>
              </a:ext>
            </a:extLst>
          </p:cNvPr>
          <p:cNvSpPr>
            <a:spLocks xmlns:a="http://schemas.openxmlformats.org/drawingml/2006/main" noGrp="1"/>
          </p:cNvSpPr>
          <p:nvPr/>
        </p:nvSpPr>
        <p:spPr>
          <a:xfrm xmlns:a="http://schemas.openxmlformats.org/drawingml/2006/main">
            <a:off x="10953750" y="6315075"/>
            <a:ext cx="619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3F56BD"/>
                </a:solidFill>
                <a:latin typeface="Helvetica Neue"/>
                <a:ea typeface="Helvetica Neue"/>
                <a:cs typeface="Helvetica Neue"/>
              </a:defRPr>
            </a:pPr>
            <a:r>
              <a:rPr sz="1500" b="1">
                <a:solidFill>
                  <a:srgbClr val="3F56BD"/>
                </a:solidFill>
                <a:latin typeface="Helvetica Neue"/>
                <a:ea typeface="Helvetica Neue"/>
                <a:cs typeface="Helvetica Neue"/>
              </a:rPr>
              <a:t>03</a:t>
            </a:r>
          </a:p>
        </p:txBody>
      </p:sp>
      <p:sp>
        <p:nvSpPr>
          <p:cNvPr id="5" name="">
            <a:extLst xmlns:a="http://schemas.openxmlformats.org/drawingml/2006/main">
              <a:ext uri="{FF2B5EF4-FFF2-40B4-BE49-F238E27FC236}">
                <a16:creationId xmlns:a16="http://schemas.microsoft.com/office/drawing/2014/main" id="{771BD3F8-B865-4CB9-90AF-F282422B7672}"/>
              </a:ext>
            </a:extLst>
          </p:cNvPr>
          <p:cNvSpPr>
            <a:spLocks xmlns:a="http://schemas.openxmlformats.org/drawingml/2006/main" noGrp="1"/>
          </p:cNvSpPr>
          <p:nvPr/>
        </p:nvSpPr>
        <p:spPr>
          <a:xfrm xmlns:a="http://schemas.openxmlformats.org/drawingml/2006/main">
            <a:off x="609600" y="2324100"/>
            <a:ext cx="10972800" cy="3105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82438"/>
                </a:solidFill>
                <a:latin typeface="Helvetica Neue"/>
                <a:ea typeface="Helvetica Neue"/>
                <a:cs typeface="Helvetica Neue"/>
              </a:defRPr>
            </a:pPr>
            <a:r>
              <a:rPr sz="2550" b="0">
                <a:solidFill>
                  <a:srgbClr val="182438"/>
                </a:solidFill>
                <a:latin typeface="Helvetica Neue"/>
                <a:ea typeface="Helvetica Neue"/>
                <a:cs typeface="Helvetica Neue"/>
              </a:rPr>
              <a:t>01  Compare two short recordings</a:t>
            </a:r>
          </a:p>
          <a:p xmlns:a="http://schemas.openxmlformats.org/drawingml/2006/main">
            <a:pPr>
              <a:defRPr sz="2550" b="0">
                <a:solidFill>
                  <a:srgbClr val="182438"/>
                </a:solidFill>
                <a:latin typeface="Helvetica Neue"/>
                <a:ea typeface="Helvetica Neue"/>
                <a:cs typeface="Helvetica Neue"/>
              </a:defRPr>
            </a:pPr>
            <a:r>
              <a:rPr sz="2550" b="0">
                <a:solidFill>
                  <a:srgbClr val="182438"/>
                </a:solidFill>
                <a:latin typeface="Helvetica Neue"/>
                <a:ea typeface="Helvetica Neue"/>
                <a:cs typeface="Helvetica Neue"/>
              </a:rPr>
              <a:t>02  Hear the flagged passage in context</a:t>
            </a:r>
          </a:p>
          <a:p xmlns:a="http://schemas.openxmlformats.org/drawingml/2006/main">
            <a:pPr>
              <a:defRPr sz="2550" b="0">
                <a:solidFill>
                  <a:srgbClr val="182438"/>
                </a:solidFill>
                <a:latin typeface="Helvetica Neue"/>
                <a:ea typeface="Helvetica Neue"/>
                <a:cs typeface="Helvetica Neue"/>
              </a:defRPr>
            </a:pPr>
            <a:r>
              <a:rPr sz="2550" b="0">
                <a:solidFill>
                  <a:srgbClr val="182438"/>
                </a:solidFill>
                <a:latin typeface="Helvetica Neue"/>
                <a:ea typeface="Helvetica Neue"/>
                <a:cs typeface="Helvetica Neue"/>
              </a:rPr>
              <a:t>03  Write an intention and interpret the difference</a:t>
            </a:r>
          </a:p>
          <a:p xmlns:a="http://schemas.openxmlformats.org/drawingml/2006/main">
            <a:pPr>
              <a:defRPr sz="2550" b="0">
                <a:solidFill>
                  <a:srgbClr val="182438"/>
                </a:solidFill>
                <a:latin typeface="Helvetica Neue"/>
                <a:ea typeface="Helvetica Neue"/>
                <a:cs typeface="Helvetica Neue"/>
              </a:defRPr>
            </a:pPr>
            <a:r>
              <a:rPr sz="2550" b="0">
                <a:solidFill>
                  <a:srgbClr val="182438"/>
                </a:solidFill>
                <a:latin typeface="Helvetica Neue"/>
                <a:ea typeface="Helvetica Neue"/>
                <a:cs typeface="Helvetica Neue"/>
              </a:rPr>
              <a:t>04  Export a plan for the next take</a:t>
            </a:r>
          </a:p>
        </p:txBody>
      </p:sp>
    </p:spTree>
    <p:extLst>
      <p:ext uri="{BB962C8B-B14F-4D97-AF65-F5344CB8AC3E}">
        <p14:creationId xmlns:p14="http://schemas.microsoft.com/office/powerpoint/2010/main" val="1210995575"/>
      </p:ext>
    </p:extLst>
  </p:cSld>
</p:sld>
</file>

<file path=ppt/slides/slide4.xml><?xml version="1.0" encoding="utf-8"?>
<p:sld xmlns:p="http://schemas.openxmlformats.org/presentationml/2006/main">
  <p:cSld>
    <p:bg>
      <p:bgPr>
        <a:solidFill xmlns:a="http://schemas.openxmlformats.org/drawingml/2006/main">
          <a:srgbClr val="F5F7F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6DD9EA3A-056B-493D-8E16-2B3A80BF8F9A}"/>
              </a:ext>
            </a:extLst>
          </p:cNvPr>
          <p:cNvSpPr>
            <a:spLocks xmlns:a="http://schemas.openxmlformats.org/drawingml/2006/main" noGrp="1"/>
          </p:cNvSpPr>
          <p:nvPr/>
        </p:nvSpPr>
        <p:spPr>
          <a:xfrm xmlns:a="http://schemas.openxmlformats.org/drawingml/2006/main">
            <a:off x="609600" y="333375"/>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3F56BD"/>
                </a:solidFill>
                <a:latin typeface="Helvetica Neue"/>
                <a:ea typeface="Helvetica Neue"/>
                <a:cs typeface="Helvetica Neue"/>
              </a:defRPr>
            </a:pPr>
            <a:r>
              <a:rPr sz="1500" b="1">
                <a:solidFill>
                  <a:srgbClr val="3F56BD"/>
                </a:solidFill>
                <a:latin typeface="Helvetica Neue"/>
                <a:ea typeface="Helvetica Neue"/>
                <a:cs typeface="Helvetica Neue"/>
              </a:rPr>
              <a:t>LIVE PRODUCT / OCTOBER 7 ADDITION</a:t>
            </a:r>
          </a:p>
        </p:txBody>
      </p:sp>
      <p:sp>
        <p:nvSpPr>
          <p:cNvPr id="2" name="">
            <a:extLst xmlns:a="http://schemas.openxmlformats.org/drawingml/2006/main">
              <a:ext uri="{FF2B5EF4-FFF2-40B4-BE49-F238E27FC236}">
                <a16:creationId xmlns:a16="http://schemas.microsoft.com/office/drawing/2014/main" id="{D7207E6E-2419-42B8-837D-5C1FD4464FE6}"/>
              </a:ext>
            </a:extLst>
          </p:cNvPr>
          <p:cNvSpPr>
            <a:spLocks xmlns:a="http://schemas.openxmlformats.org/drawingml/2006/main" noGrp="1"/>
          </p:cNvSpPr>
          <p:nvPr/>
        </p:nvSpPr>
        <p:spPr>
          <a:xfrm xmlns:a="http://schemas.openxmlformats.org/drawingml/2006/main">
            <a:off x="609600" y="89535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82438"/>
                </a:solidFill>
                <a:latin typeface="Helvetica Neue"/>
                <a:ea typeface="Helvetica Neue"/>
                <a:cs typeface="Helvetica Neue"/>
              </a:defRPr>
            </a:pPr>
            <a:r>
              <a:rPr sz="3600" b="1">
                <a:solidFill>
                  <a:srgbClr val="182438"/>
                </a:solidFill>
                <a:latin typeface="Helvetica Neue"/>
                <a:ea typeface="Helvetica Neue"/>
                <a:cs typeface="Helvetica Neue"/>
              </a:rPr>
              <a:t>The performer’s decision is visible.</a:t>
            </a:r>
          </a:p>
        </p:txBody>
      </p:sp>
      <p:sp>
        <p:nvSpPr>
          <p:cNvPr id="3" name="">
            <a:extLst xmlns:a="http://schemas.openxmlformats.org/drawingml/2006/main">
              <a:ext uri="{FF2B5EF4-FFF2-40B4-BE49-F238E27FC236}">
                <a16:creationId xmlns:a16="http://schemas.microsoft.com/office/drawing/2014/main" id="{62F7750A-D8DE-420D-9A12-AE6A515D45B2}"/>
              </a:ext>
            </a:extLst>
          </p:cNvPr>
          <p:cNvSpPr>
            <a:spLocks xmlns:a="http://schemas.openxmlformats.org/drawingml/2006/main" noGrp="1"/>
          </p:cNvSpPr>
          <p:nvPr/>
        </p:nvSpPr>
        <p:spPr>
          <a:xfrm xmlns:a="http://schemas.openxmlformats.org/drawingml/2006/main">
            <a:off x="609600" y="6343650"/>
            <a:ext cx="9906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0617A"/>
                </a:solidFill>
                <a:latin typeface="Helvetica Neue"/>
                <a:ea typeface="Helvetica Neue"/>
                <a:cs typeface="Helvetica Neue"/>
              </a:defRPr>
            </a:pPr>
            <a:r>
              <a:rPr sz="1350" b="0">
                <a:solidFill>
                  <a:srgbClr val="50617A"/>
                </a:solidFill>
                <a:latin typeface="Helvetica Neue"/>
                <a:ea typeface="Helvetica Neue"/>
                <a:cs typeface="Helvetica Neue"/>
              </a:rPr>
              <a:t>SpeechTrace · Suhas Beemineni · InnovArt 2027</a:t>
            </a:r>
          </a:p>
        </p:txBody>
      </p:sp>
      <p:sp>
        <p:nvSpPr>
          <p:cNvPr id="4" name="">
            <a:extLst xmlns:a="http://schemas.openxmlformats.org/drawingml/2006/main">
              <a:ext uri="{FF2B5EF4-FFF2-40B4-BE49-F238E27FC236}">
                <a16:creationId xmlns:a16="http://schemas.microsoft.com/office/drawing/2014/main" id="{E4BDF8AA-C05C-4B58-BB36-446AAEA9126E}"/>
              </a:ext>
            </a:extLst>
          </p:cNvPr>
          <p:cNvSpPr>
            <a:spLocks xmlns:a="http://schemas.openxmlformats.org/drawingml/2006/main" noGrp="1"/>
          </p:cNvSpPr>
          <p:nvPr/>
        </p:nvSpPr>
        <p:spPr>
          <a:xfrm xmlns:a="http://schemas.openxmlformats.org/drawingml/2006/main">
            <a:off x="10953750" y="6315075"/>
            <a:ext cx="619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3F56BD"/>
                </a:solidFill>
                <a:latin typeface="Helvetica Neue"/>
                <a:ea typeface="Helvetica Neue"/>
                <a:cs typeface="Helvetica Neue"/>
              </a:defRPr>
            </a:pPr>
            <a:r>
              <a:rPr sz="1500" b="1">
                <a:solidFill>
                  <a:srgbClr val="3F56BD"/>
                </a:solidFill>
                <a:latin typeface="Helvetica Neue"/>
                <a:ea typeface="Helvetica Neue"/>
                <a:cs typeface="Helvetica Neue"/>
              </a:rPr>
              <a:t>04</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65a835e24545443a"/>
          <a:stretch xmlns:a="http://schemas.openxmlformats.org/drawingml/2006/main"/>
        </p:blipFill>
        <p:spPr>
          <a:xfrm xmlns:a="http://schemas.openxmlformats.org/drawingml/2006/main">
            <a:off x="1051107" y="2190750"/>
            <a:ext cx="6546486" cy="37909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7AFA17CC-F71B-41B8-A14D-FF96F46B033E}"/>
              </a:ext>
            </a:extLst>
          </p:cNvPr>
          <p:cNvSpPr>
            <a:spLocks xmlns:a="http://schemas.openxmlformats.org/drawingml/2006/main" noGrp="1"/>
          </p:cNvSpPr>
          <p:nvPr/>
        </p:nvSpPr>
        <p:spPr>
          <a:xfrm xmlns:a="http://schemas.openxmlformats.org/drawingml/2006/main">
            <a:off x="8429625" y="2571750"/>
            <a:ext cx="3095625" cy="2952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3F56BD"/>
                </a:solidFill>
                <a:latin typeface="Helvetica Neue"/>
                <a:ea typeface="Helvetica Neue"/>
                <a:cs typeface="Helvetica Neue"/>
              </a:defRPr>
            </a:pPr>
            <a:r>
              <a:rPr sz="2325" b="1">
                <a:solidFill>
                  <a:srgbClr val="3F56BD"/>
                </a:solidFill>
                <a:latin typeface="Helvetica Neue"/>
                <a:ea typeface="Helvetica Neue"/>
                <a:cs typeface="Helvetica Neue"/>
              </a:rPr>
              <a:t>“Intentional choice”</a:t>
            </a:r>
          </a:p>
          <a:p xmlns:a="http://schemas.openxmlformats.org/drawingml/2006/main">
            <a:r>
              <a:t/>
            </a:r>
          </a:p>
          <a:p xmlns:a="http://schemas.openxmlformats.org/drawingml/2006/main">
            <a:pPr>
              <a:defRPr sz="2325" b="1">
                <a:solidFill>
                  <a:srgbClr val="3F56BD"/>
                </a:solidFill>
                <a:latin typeface="Helvetica Neue"/>
                <a:ea typeface="Helvetica Neue"/>
                <a:cs typeface="Helvetica Neue"/>
              </a:defRPr>
            </a:pPr>
            <a:r>
              <a:rPr sz="2325" b="1">
                <a:solidFill>
                  <a:srgbClr val="3F56BD"/>
                </a:solidFill>
                <a:latin typeface="Helvetica Neue"/>
                <a:ea typeface="Helvetica Neue"/>
                <a:cs typeface="Helvetica Neue"/>
              </a:rPr>
              <a:t>Reference similarity</a:t>
            </a:r>
          </a:p>
          <a:p xmlns:a="http://schemas.openxmlformats.org/drawingml/2006/main">
            <a:pPr>
              <a:defRPr sz="2325" b="1">
                <a:solidFill>
                  <a:srgbClr val="3F56BD"/>
                </a:solidFill>
                <a:latin typeface="Helvetica Neue"/>
                <a:ea typeface="Helvetica Neue"/>
                <a:cs typeface="Helvetica Neue"/>
              </a:defRPr>
            </a:pPr>
            <a:r>
              <a:rPr sz="2325" b="1">
                <a:solidFill>
                  <a:srgbClr val="3F56BD"/>
                </a:solidFill>
                <a:latin typeface="Helvetica Neue"/>
                <a:ea typeface="Helvetica Neue"/>
                <a:cs typeface="Helvetica Neue"/>
              </a:rPr>
              <a:t>stays 76.0.</a:t>
            </a:r>
          </a:p>
        </p:txBody>
      </p:sp>
    </p:spTree>
    <p:extLst>
      <p:ext uri="{BB962C8B-B14F-4D97-AF65-F5344CB8AC3E}">
        <p14:creationId xmlns:p14="http://schemas.microsoft.com/office/powerpoint/2010/main" val="541299119"/>
      </p:ext>
    </p:extLst>
  </p:cSld>
</p:sld>
</file>

<file path=ppt/slides/slide5.xml><?xml version="1.0" encoding="utf-8"?>
<p:sld xmlns:p="http://schemas.openxmlformats.org/presentationml/2006/main">
  <p:cSld>
    <p:bg>
      <p:bgPr>
        <a:solidFill xmlns:a="http://schemas.openxmlformats.org/drawingml/2006/main">
          <a:srgbClr val="F5F7F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B98FFE1-1FC5-4BFA-B08D-80DD80E8D3A7}"/>
              </a:ext>
            </a:extLst>
          </p:cNvPr>
          <p:cNvSpPr>
            <a:spLocks xmlns:a="http://schemas.openxmlformats.org/drawingml/2006/main" noGrp="1"/>
          </p:cNvSpPr>
          <p:nvPr/>
        </p:nvSpPr>
        <p:spPr>
          <a:xfrm xmlns:a="http://schemas.openxmlformats.org/drawingml/2006/main">
            <a:off x="609600" y="333375"/>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3F56BD"/>
                </a:solidFill>
                <a:latin typeface="Helvetica Neue"/>
                <a:ea typeface="Helvetica Neue"/>
                <a:cs typeface="Helvetica Neue"/>
              </a:defRPr>
            </a:pPr>
            <a:r>
              <a:rPr sz="1500" b="1">
                <a:solidFill>
                  <a:srgbClr val="3F56BD"/>
                </a:solidFill>
                <a:latin typeface="Helvetica Neue"/>
                <a:ea typeface="Helvetica Neue"/>
                <a:cs typeface="Helvetica Neue"/>
              </a:rPr>
              <a:t>IMPLEMENTATION / INTERPRETABLE OUTPUT</a:t>
            </a:r>
          </a:p>
        </p:txBody>
      </p:sp>
      <p:sp>
        <p:nvSpPr>
          <p:cNvPr id="2" name="">
            <a:extLst xmlns:a="http://schemas.openxmlformats.org/drawingml/2006/main">
              <a:ext uri="{FF2B5EF4-FFF2-40B4-BE49-F238E27FC236}">
                <a16:creationId xmlns:a16="http://schemas.microsoft.com/office/drawing/2014/main" id="{D4B0B154-9209-4BA3-9902-77F23652B62C}"/>
              </a:ext>
            </a:extLst>
          </p:cNvPr>
          <p:cNvSpPr>
            <a:spLocks xmlns:a="http://schemas.openxmlformats.org/drawingml/2006/main" noGrp="1"/>
          </p:cNvSpPr>
          <p:nvPr/>
        </p:nvSpPr>
        <p:spPr>
          <a:xfrm xmlns:a="http://schemas.openxmlformats.org/drawingml/2006/main">
            <a:off x="609600" y="89535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82438"/>
                </a:solidFill>
                <a:latin typeface="Helvetica Neue"/>
                <a:ea typeface="Helvetica Neue"/>
                <a:cs typeface="Helvetica Neue"/>
              </a:defRPr>
            </a:pPr>
            <a:r>
              <a:rPr sz="3600" b="1">
                <a:solidFill>
                  <a:srgbClr val="182438"/>
                </a:solidFill>
                <a:latin typeface="Helvetica Neue"/>
                <a:ea typeface="Helvetica Neue"/>
                <a:cs typeface="Helvetica Neue"/>
              </a:rPr>
              <a:t>Evidence points to a moment.</a:t>
            </a:r>
          </a:p>
        </p:txBody>
      </p:sp>
      <p:sp>
        <p:nvSpPr>
          <p:cNvPr id="3" name="">
            <a:extLst xmlns:a="http://schemas.openxmlformats.org/drawingml/2006/main">
              <a:ext uri="{FF2B5EF4-FFF2-40B4-BE49-F238E27FC236}">
                <a16:creationId xmlns:a16="http://schemas.microsoft.com/office/drawing/2014/main" id="{0887D7BC-95FD-4E1C-A8A2-81B3CBEF3E93}"/>
              </a:ext>
            </a:extLst>
          </p:cNvPr>
          <p:cNvSpPr>
            <a:spLocks xmlns:a="http://schemas.openxmlformats.org/drawingml/2006/main" noGrp="1"/>
          </p:cNvSpPr>
          <p:nvPr/>
        </p:nvSpPr>
        <p:spPr>
          <a:xfrm xmlns:a="http://schemas.openxmlformats.org/drawingml/2006/main">
            <a:off x="609600" y="6343650"/>
            <a:ext cx="9906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0617A"/>
                </a:solidFill>
                <a:latin typeface="Helvetica Neue"/>
                <a:ea typeface="Helvetica Neue"/>
                <a:cs typeface="Helvetica Neue"/>
              </a:defRPr>
            </a:pPr>
            <a:r>
              <a:rPr sz="1350" b="0">
                <a:solidFill>
                  <a:srgbClr val="50617A"/>
                </a:solidFill>
                <a:latin typeface="Helvetica Neue"/>
                <a:ea typeface="Helvetica Neue"/>
                <a:cs typeface="Helvetica Neue"/>
              </a:rPr>
              <a:t>SpeechTrace · Suhas Beemineni · InnovArt 2027</a:t>
            </a:r>
          </a:p>
        </p:txBody>
      </p:sp>
      <p:sp>
        <p:nvSpPr>
          <p:cNvPr id="4" name="">
            <a:extLst xmlns:a="http://schemas.openxmlformats.org/drawingml/2006/main">
              <a:ext uri="{FF2B5EF4-FFF2-40B4-BE49-F238E27FC236}">
                <a16:creationId xmlns:a16="http://schemas.microsoft.com/office/drawing/2014/main" id="{238EC491-FF04-4DF4-B734-288D9E2FE57D}"/>
              </a:ext>
            </a:extLst>
          </p:cNvPr>
          <p:cNvSpPr>
            <a:spLocks xmlns:a="http://schemas.openxmlformats.org/drawingml/2006/main" noGrp="1"/>
          </p:cNvSpPr>
          <p:nvPr/>
        </p:nvSpPr>
        <p:spPr>
          <a:xfrm xmlns:a="http://schemas.openxmlformats.org/drawingml/2006/main">
            <a:off x="10953750" y="6315075"/>
            <a:ext cx="619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3F56BD"/>
                </a:solidFill>
                <a:latin typeface="Helvetica Neue"/>
                <a:ea typeface="Helvetica Neue"/>
                <a:cs typeface="Helvetica Neue"/>
              </a:defRPr>
            </a:pPr>
            <a:r>
              <a:rPr sz="1500" b="1">
                <a:solidFill>
                  <a:srgbClr val="3F56BD"/>
                </a:solidFill>
                <a:latin typeface="Helvetica Neue"/>
                <a:ea typeface="Helvetica Neue"/>
                <a:cs typeface="Helvetica Neue"/>
              </a:rPr>
              <a:t>05</a:t>
            </a:r>
          </a:p>
        </p:txBody>
      </p:sp>
      <p:sp>
        <p:nvSpPr>
          <p:cNvPr id="5" name="">
            <a:extLst xmlns:a="http://schemas.openxmlformats.org/drawingml/2006/main">
              <a:ext uri="{FF2B5EF4-FFF2-40B4-BE49-F238E27FC236}">
                <a16:creationId xmlns:a16="http://schemas.microsoft.com/office/drawing/2014/main" id="{EE5AD869-EF7D-4DD8-B377-E9C4604B92A1}"/>
              </a:ext>
            </a:extLst>
          </p:cNvPr>
          <p:cNvSpPr>
            <a:spLocks xmlns:a="http://schemas.openxmlformats.org/drawingml/2006/main" noGrp="1"/>
          </p:cNvSpPr>
          <p:nvPr/>
        </p:nvSpPr>
        <p:spPr>
          <a:xfrm xmlns:a="http://schemas.openxmlformats.org/drawingml/2006/main">
            <a:off x="609600" y="2495550"/>
            <a:ext cx="34290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1">
                <a:solidFill>
                  <a:srgbClr val="3F56BD"/>
                </a:solidFill>
                <a:latin typeface="Helvetica Neue"/>
                <a:ea typeface="Helvetica Neue"/>
                <a:cs typeface="Helvetica Neue"/>
              </a:defRPr>
            </a:pPr>
            <a:r>
              <a:rPr sz="3000" b="1">
                <a:solidFill>
                  <a:srgbClr val="3F56BD"/>
                </a:solidFill>
                <a:latin typeface="Helvetica Neue"/>
                <a:ea typeface="Helvetica Neue"/>
                <a:cs typeface="Helvetica Neue"/>
              </a:rPr>
              <a:t>40% energy</a:t>
            </a:r>
          </a:p>
          <a:p xmlns:a="http://schemas.openxmlformats.org/drawingml/2006/main">
            <a:pPr>
              <a:defRPr sz="3000" b="1">
                <a:solidFill>
                  <a:srgbClr val="3F56BD"/>
                </a:solidFill>
                <a:latin typeface="Helvetica Neue"/>
                <a:ea typeface="Helvetica Neue"/>
                <a:cs typeface="Helvetica Neue"/>
              </a:defRPr>
            </a:pPr>
            <a:r>
              <a:rPr sz="3000" b="1">
                <a:solidFill>
                  <a:srgbClr val="3F56BD"/>
                </a:solidFill>
                <a:latin typeface="Helvetica Neue"/>
                <a:ea typeface="Helvetica Neue"/>
                <a:cs typeface="Helvetica Neue"/>
              </a:rPr>
              <a:t>40% pacing</a:t>
            </a:r>
          </a:p>
          <a:p xmlns:a="http://schemas.openxmlformats.org/drawingml/2006/main">
            <a:pPr>
              <a:defRPr sz="3000" b="1">
                <a:solidFill>
                  <a:srgbClr val="3F56BD"/>
                </a:solidFill>
                <a:latin typeface="Helvetica Neue"/>
                <a:ea typeface="Helvetica Neue"/>
                <a:cs typeface="Helvetica Neue"/>
              </a:defRPr>
            </a:pPr>
            <a:r>
              <a:rPr sz="3000" b="1">
                <a:solidFill>
                  <a:srgbClr val="3F56BD"/>
                </a:solidFill>
                <a:latin typeface="Helvetica Neue"/>
                <a:ea typeface="Helvetica Neue"/>
                <a:cs typeface="Helvetica Neue"/>
              </a:rPr>
              <a:t>20% contour</a:t>
            </a:r>
          </a:p>
        </p:txBody>
      </p:sp>
      <p:sp>
        <p:nvSpPr>
          <p:cNvPr id="6" name="">
            <a:extLst xmlns:a="http://schemas.openxmlformats.org/drawingml/2006/main">
              <a:ext uri="{FF2B5EF4-FFF2-40B4-BE49-F238E27FC236}">
                <a16:creationId xmlns:a16="http://schemas.microsoft.com/office/drawing/2014/main" id="{356B60A4-1CCC-423C-8786-6E08363DECE5}"/>
              </a:ext>
            </a:extLst>
          </p:cNvPr>
          <p:cNvSpPr>
            <a:spLocks xmlns:a="http://schemas.openxmlformats.org/drawingml/2006/main" noGrp="1"/>
          </p:cNvSpPr>
          <p:nvPr/>
        </p:nvSpPr>
        <p:spPr>
          <a:xfrm xmlns:a="http://schemas.openxmlformats.org/drawingml/2006/main">
            <a:off x="609600" y="5086350"/>
            <a:ext cx="3619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0617A"/>
                </a:solidFill>
                <a:latin typeface="Helvetica Neue"/>
                <a:ea typeface="Helvetica Neue"/>
                <a:cs typeface="Helvetica Neue"/>
              </a:defRPr>
            </a:pPr>
            <a:r>
              <a:rPr sz="1950" b="0">
                <a:solidFill>
                  <a:srgbClr val="50617A"/>
                </a:solidFill>
                <a:latin typeface="Helvetica Neue"/>
                <a:ea typeface="Helvetica Neue"/>
                <a:cs typeface="Helvetica Neue"/>
              </a:rPr>
              <a:t>An explicit similarity rubric</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e26cc4618bbb42d3"/>
          <a:stretch xmlns:a="http://schemas.openxmlformats.org/drawingml/2006/main"/>
        </p:blipFill>
        <p:spPr>
          <a:xfrm xmlns:a="http://schemas.openxmlformats.org/drawingml/2006/main">
            <a:off x="5301897" y="2171700"/>
            <a:ext cx="5531556" cy="3810000"/>
          </a:xfrm>
          <a:prstGeom xmlns:a="http://schemas.openxmlformats.org/drawingml/2006/main" prst="rect">
            <a:avLst/>
          </a:prstGeom>
        </p:spPr>
      </p:pic>
    </p:spTree>
    <p:extLst>
      <p:ext uri="{BB962C8B-B14F-4D97-AF65-F5344CB8AC3E}">
        <p14:creationId xmlns:p14="http://schemas.microsoft.com/office/powerpoint/2010/main" val="2130265388"/>
      </p:ext>
    </p:extLst>
  </p:cSld>
</p:sld>
</file>

<file path=ppt/slides/slide6.xml><?xml version="1.0" encoding="utf-8"?>
<p:sld xmlns:p="http://schemas.openxmlformats.org/presentationml/2006/main">
  <p:cSld>
    <p:bg>
      <p:bgPr>
        <a:solidFill xmlns:a="http://schemas.openxmlformats.org/drawingml/2006/main">
          <a:srgbClr val="F5F7F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83B2B29D-16A2-4826-91AF-42E96C782B98}"/>
              </a:ext>
            </a:extLst>
          </p:cNvPr>
          <p:cNvSpPr>
            <a:spLocks xmlns:a="http://schemas.openxmlformats.org/drawingml/2006/main" noGrp="1"/>
          </p:cNvSpPr>
          <p:nvPr/>
        </p:nvSpPr>
        <p:spPr>
          <a:xfrm xmlns:a="http://schemas.openxmlformats.org/drawingml/2006/main">
            <a:off x="609600" y="333375"/>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3F56BD"/>
                </a:solidFill>
                <a:latin typeface="Helvetica Neue"/>
                <a:ea typeface="Helvetica Neue"/>
                <a:cs typeface="Helvetica Neue"/>
              </a:defRPr>
            </a:pPr>
            <a:r>
              <a:rPr sz="1500" b="1">
                <a:solidFill>
                  <a:srgbClr val="3F56BD"/>
                </a:solidFill>
                <a:latin typeface="Helvetica Neue"/>
                <a:ea typeface="Helvetica Neue"/>
                <a:cs typeface="Helvetica Neue"/>
              </a:rPr>
              <a:t>EVALUATION / HONEST LIMITS</a:t>
            </a:r>
          </a:p>
        </p:txBody>
      </p:sp>
      <p:sp>
        <p:nvSpPr>
          <p:cNvPr id="2" name="">
            <a:extLst xmlns:a="http://schemas.openxmlformats.org/drawingml/2006/main">
              <a:ext uri="{FF2B5EF4-FFF2-40B4-BE49-F238E27FC236}">
                <a16:creationId xmlns:a16="http://schemas.microsoft.com/office/drawing/2014/main" id="{0685CE84-DE05-4426-BC96-13D0CFA5383C}"/>
              </a:ext>
            </a:extLst>
          </p:cNvPr>
          <p:cNvSpPr>
            <a:spLocks xmlns:a="http://schemas.openxmlformats.org/drawingml/2006/main" noGrp="1"/>
          </p:cNvSpPr>
          <p:nvPr/>
        </p:nvSpPr>
        <p:spPr>
          <a:xfrm xmlns:a="http://schemas.openxmlformats.org/drawingml/2006/main">
            <a:off x="609600" y="89535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82438"/>
                </a:solidFill>
                <a:latin typeface="Helvetica Neue"/>
                <a:ea typeface="Helvetica Neue"/>
                <a:cs typeface="Helvetica Neue"/>
              </a:defRPr>
            </a:pPr>
            <a:r>
              <a:rPr sz="3600" b="1">
                <a:solidFill>
                  <a:srgbClr val="182438"/>
                </a:solidFill>
                <a:latin typeface="Helvetica Neue"/>
                <a:ea typeface="Helvetica Neue"/>
                <a:cs typeface="Helvetica Neue"/>
              </a:rPr>
              <a:t>A controlled demo, not proof of artistry.</a:t>
            </a:r>
          </a:p>
        </p:txBody>
      </p:sp>
      <p:sp>
        <p:nvSpPr>
          <p:cNvPr id="3" name="">
            <a:extLst xmlns:a="http://schemas.openxmlformats.org/drawingml/2006/main">
              <a:ext uri="{FF2B5EF4-FFF2-40B4-BE49-F238E27FC236}">
                <a16:creationId xmlns:a16="http://schemas.microsoft.com/office/drawing/2014/main" id="{271263A7-54AB-48CB-A011-4B76BF01ED49}"/>
              </a:ext>
            </a:extLst>
          </p:cNvPr>
          <p:cNvSpPr>
            <a:spLocks xmlns:a="http://schemas.openxmlformats.org/drawingml/2006/main" noGrp="1"/>
          </p:cNvSpPr>
          <p:nvPr/>
        </p:nvSpPr>
        <p:spPr>
          <a:xfrm xmlns:a="http://schemas.openxmlformats.org/drawingml/2006/main">
            <a:off x="609600" y="6343650"/>
            <a:ext cx="9906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0617A"/>
                </a:solidFill>
                <a:latin typeface="Helvetica Neue"/>
                <a:ea typeface="Helvetica Neue"/>
                <a:cs typeface="Helvetica Neue"/>
              </a:defRPr>
            </a:pPr>
            <a:r>
              <a:rPr sz="1350" b="0">
                <a:solidFill>
                  <a:srgbClr val="50617A"/>
                </a:solidFill>
                <a:latin typeface="Helvetica Neue"/>
                <a:ea typeface="Helvetica Neue"/>
                <a:cs typeface="Helvetica Neue"/>
              </a:rPr>
              <a:t>SpeechTrace · Suhas Beemineni · InnovArt 2027</a:t>
            </a:r>
          </a:p>
        </p:txBody>
      </p:sp>
      <p:sp>
        <p:nvSpPr>
          <p:cNvPr id="4" name="">
            <a:extLst xmlns:a="http://schemas.openxmlformats.org/drawingml/2006/main">
              <a:ext uri="{FF2B5EF4-FFF2-40B4-BE49-F238E27FC236}">
                <a16:creationId xmlns:a16="http://schemas.microsoft.com/office/drawing/2014/main" id="{B0C57B70-2787-480C-A7F2-5B75B3E5E612}"/>
              </a:ext>
            </a:extLst>
          </p:cNvPr>
          <p:cNvSpPr>
            <a:spLocks xmlns:a="http://schemas.openxmlformats.org/drawingml/2006/main" noGrp="1"/>
          </p:cNvSpPr>
          <p:nvPr/>
        </p:nvSpPr>
        <p:spPr>
          <a:xfrm xmlns:a="http://schemas.openxmlformats.org/drawingml/2006/main">
            <a:off x="10953750" y="6315075"/>
            <a:ext cx="619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3F56BD"/>
                </a:solidFill>
                <a:latin typeface="Helvetica Neue"/>
                <a:ea typeface="Helvetica Neue"/>
                <a:cs typeface="Helvetica Neue"/>
              </a:defRPr>
            </a:pPr>
            <a:r>
              <a:rPr sz="1500" b="1">
                <a:solidFill>
                  <a:srgbClr val="3F56BD"/>
                </a:solidFill>
                <a:latin typeface="Helvetica Neue"/>
                <a:ea typeface="Helvetica Neue"/>
                <a:cs typeface="Helvetica Neue"/>
              </a:rPr>
              <a:t>06</a:t>
            </a:r>
          </a:p>
        </p:txBody>
      </p:sp>
      <p:sp>
        <p:nvSpPr>
          <p:cNvPr id="5" name="">
            <a:extLst xmlns:a="http://schemas.openxmlformats.org/drawingml/2006/main">
              <a:ext uri="{FF2B5EF4-FFF2-40B4-BE49-F238E27FC236}">
                <a16:creationId xmlns:a16="http://schemas.microsoft.com/office/drawing/2014/main" id="{B4AC9831-47C0-4DC6-89FA-2B26BEED752C}"/>
              </a:ext>
            </a:extLst>
          </p:cNvPr>
          <p:cNvSpPr>
            <a:spLocks xmlns:a="http://schemas.openxmlformats.org/drawingml/2006/main" noGrp="1"/>
          </p:cNvSpPr>
          <p:nvPr/>
        </p:nvSpPr>
        <p:spPr>
          <a:xfrm xmlns:a="http://schemas.openxmlformats.org/drawingml/2006/main">
            <a:off x="609600" y="2276475"/>
            <a:ext cx="1097280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82438"/>
                </a:solidFill>
                <a:latin typeface="Helvetica Neue"/>
                <a:ea typeface="Helvetica Neue"/>
                <a:cs typeface="Helvetica Neue"/>
              </a:defRPr>
            </a:pPr>
            <a:r>
              <a:rPr sz="2250" b="0">
                <a:solidFill>
                  <a:srgbClr val="182438"/>
                </a:solidFill>
                <a:latin typeface="Helvetica Neue"/>
                <a:ea typeface="Helvetica Neue"/>
                <a:cs typeface="Helvetica Neue"/>
              </a:rPr>
              <a:t>14 controlled pairs · one speaker</a:t>
            </a:r>
          </a:p>
          <a:p xmlns:a="http://schemas.openxmlformats.org/drawingml/2006/main">
            <a:pPr>
              <a:defRPr sz="2250" b="0">
                <a:solidFill>
                  <a:srgbClr val="182438"/>
                </a:solidFill>
                <a:latin typeface="Helvetica Neue"/>
                <a:ea typeface="Helvetica Neue"/>
                <a:cs typeface="Helvetica Neue"/>
              </a:defRPr>
            </a:pPr>
            <a:r>
              <a:rPr sz="2250" b="0">
                <a:solidFill>
                  <a:srgbClr val="182438"/>
                </a:solidFill>
                <a:latin typeface="Helvetica Neue"/>
                <a:ea typeface="Helvetica Neue"/>
                <a:cs typeface="Helvetica Neue"/>
              </a:rPr>
              <a:t>4 unchanged / global-gain controls: no flags</a:t>
            </a:r>
          </a:p>
          <a:p xmlns:a="http://schemas.openxmlformats.org/drawingml/2006/main">
            <a:pPr>
              <a:defRPr sz="2250" b="0">
                <a:solidFill>
                  <a:srgbClr val="182438"/>
                </a:solidFill>
                <a:latin typeface="Helvetica Neue"/>
                <a:ea typeface="Helvetica Neue"/>
                <a:cs typeface="Helvetica Neue"/>
              </a:defRPr>
            </a:pPr>
            <a:r>
              <a:rPr sz="2250" b="0">
                <a:solidFill>
                  <a:srgbClr val="182438"/>
                </a:solidFill>
                <a:latin typeface="Helvetica Neue"/>
                <a:ea typeface="Helvetica Neue"/>
                <a:cs typeface="Helvetica Neue"/>
              </a:rPr>
              <a:t>Mean interval overlap: 0.975 volume · 0.815 pauses</a:t>
            </a:r>
          </a:p>
        </p:txBody>
      </p:sp>
      <p:sp>
        <p:nvSpPr>
          <p:cNvPr id="6" name="">
            <a:extLst xmlns:a="http://schemas.openxmlformats.org/drawingml/2006/main">
              <a:ext uri="{FF2B5EF4-FFF2-40B4-BE49-F238E27FC236}">
                <a16:creationId xmlns:a16="http://schemas.microsoft.com/office/drawing/2014/main" id="{A63B3C74-EC03-49FD-B81D-28ED60411533}"/>
              </a:ext>
            </a:extLst>
          </p:cNvPr>
          <p:cNvSpPr>
            <a:spLocks xmlns:a="http://schemas.openxmlformats.org/drawingml/2006/main" noGrp="1"/>
          </p:cNvSpPr>
          <p:nvPr/>
        </p:nvSpPr>
        <p:spPr>
          <a:xfrm xmlns:a="http://schemas.openxmlformats.org/drawingml/2006/main">
            <a:off x="609600" y="4629150"/>
            <a:ext cx="10972800" cy="1257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3F56BD"/>
                </a:solidFill>
                <a:latin typeface="Helvetica Neue"/>
                <a:ea typeface="Helvetica Neue"/>
                <a:cs typeface="Helvetica Neue"/>
              </a:defRPr>
            </a:pPr>
            <a:r>
              <a:rPr sz="2400" b="1">
                <a:solidFill>
                  <a:srgbClr val="3F56BD"/>
                </a:solidFill>
                <a:latin typeface="Helvetica Neue"/>
                <a:ea typeface="Helvetica Neue"/>
                <a:cs typeface="Helvetica Neue"/>
              </a:rPr>
              <a:t>Next: consenting artists, independent raters,</a:t>
            </a:r>
          </a:p>
          <a:p xmlns:a="http://schemas.openxmlformats.org/drawingml/2006/main">
            <a:pPr>
              <a:defRPr sz="2400" b="1">
                <a:solidFill>
                  <a:srgbClr val="3F56BD"/>
                </a:solidFill>
                <a:latin typeface="Helvetica Neue"/>
                <a:ea typeface="Helvetica Neue"/>
                <a:cs typeface="Helvetica Neue"/>
              </a:defRPr>
            </a:pPr>
            <a:r>
              <a:rPr sz="2400" b="1">
                <a:solidFill>
                  <a:srgbClr val="3F56BD"/>
                </a:solidFill>
                <a:latin typeface="Helvetica Neue"/>
                <a:ea typeface="Helvetica Neue"/>
                <a:cs typeface="Helvetica Neue"/>
              </a:rPr>
              <a:t>separate speakers, uncertainty and false positives.</a:t>
            </a:r>
          </a:p>
        </p:txBody>
      </p:sp>
    </p:spTree>
    <p:extLst>
      <p:ext uri="{BB962C8B-B14F-4D97-AF65-F5344CB8AC3E}">
        <p14:creationId xmlns:p14="http://schemas.microsoft.com/office/powerpoint/2010/main" val="1691376244"/>
      </p:ext>
    </p:extLst>
  </p:cSld>
</p:sld>
</file>

<file path=ppt/slides/slide7.xml><?xml version="1.0" encoding="utf-8"?>
<p:sld xmlns:p="http://schemas.openxmlformats.org/presentationml/2006/main">
  <p:cSld>
    <p:bg>
      <p:bgPr>
        <a:solidFill xmlns:a="http://schemas.openxmlformats.org/drawingml/2006/main">
          <a:srgbClr val="F5F7FB"/>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B6D098F6-51A8-4E70-8F73-14DA60117299}"/>
              </a:ext>
            </a:extLst>
          </p:cNvPr>
          <p:cNvSpPr>
            <a:spLocks xmlns:a="http://schemas.openxmlformats.org/drawingml/2006/main" noGrp="1"/>
          </p:cNvSpPr>
          <p:nvPr/>
        </p:nvSpPr>
        <p:spPr>
          <a:xfrm xmlns:a="http://schemas.openxmlformats.org/drawingml/2006/main">
            <a:off x="609600" y="333375"/>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3F56BD"/>
                </a:solidFill>
                <a:latin typeface="Helvetica Neue"/>
                <a:ea typeface="Helvetica Neue"/>
                <a:cs typeface="Helvetica Neue"/>
              </a:defRPr>
            </a:pPr>
            <a:r>
              <a:rPr sz="1500" b="1">
                <a:solidFill>
                  <a:srgbClr val="3F56BD"/>
                </a:solidFill>
                <a:latin typeface="Helvetica Neue"/>
                <a:ea typeface="Helvetica Neue"/>
                <a:cs typeface="Helvetica Neue"/>
              </a:rPr>
              <a:t>WHAT IS NEW / WHAT REMAINS LIMITED</a:t>
            </a:r>
          </a:p>
        </p:txBody>
      </p:sp>
      <p:sp>
        <p:nvSpPr>
          <p:cNvPr id="2" name="">
            <a:extLst xmlns:a="http://schemas.openxmlformats.org/drawingml/2006/main">
              <a:ext uri="{FF2B5EF4-FFF2-40B4-BE49-F238E27FC236}">
                <a16:creationId xmlns:a16="http://schemas.microsoft.com/office/drawing/2014/main" id="{874A7F77-D89D-4942-896C-FC6EB65309A6}"/>
              </a:ext>
            </a:extLst>
          </p:cNvPr>
          <p:cNvSpPr>
            <a:spLocks xmlns:a="http://schemas.openxmlformats.org/drawingml/2006/main" noGrp="1"/>
          </p:cNvSpPr>
          <p:nvPr/>
        </p:nvSpPr>
        <p:spPr>
          <a:xfrm xmlns:a="http://schemas.openxmlformats.org/drawingml/2006/main">
            <a:off x="609600" y="89535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82438"/>
                </a:solidFill>
                <a:latin typeface="Helvetica Neue"/>
                <a:ea typeface="Helvetica Neue"/>
                <a:cs typeface="Helvetica Neue"/>
              </a:defRPr>
            </a:pPr>
            <a:r>
              <a:rPr sz="3600" b="1">
                <a:solidFill>
                  <a:srgbClr val="182438"/>
                </a:solidFill>
                <a:latin typeface="Helvetica Neue"/>
                <a:ea typeface="Helvetica Neue"/>
                <a:cs typeface="Helvetica Neue"/>
              </a:rPr>
              <a:t>Private notes. Clear provenance.</a:t>
            </a:r>
          </a:p>
        </p:txBody>
      </p:sp>
      <p:sp>
        <p:nvSpPr>
          <p:cNvPr id="3" name="">
            <a:extLst xmlns:a="http://schemas.openxmlformats.org/drawingml/2006/main">
              <a:ext uri="{FF2B5EF4-FFF2-40B4-BE49-F238E27FC236}">
                <a16:creationId xmlns:a16="http://schemas.microsoft.com/office/drawing/2014/main" id="{3B962B5A-C273-4D02-8455-DAD788613A67}"/>
              </a:ext>
            </a:extLst>
          </p:cNvPr>
          <p:cNvSpPr>
            <a:spLocks xmlns:a="http://schemas.openxmlformats.org/drawingml/2006/main" noGrp="1"/>
          </p:cNvSpPr>
          <p:nvPr/>
        </p:nvSpPr>
        <p:spPr>
          <a:xfrm xmlns:a="http://schemas.openxmlformats.org/drawingml/2006/main">
            <a:off x="609600" y="6343650"/>
            <a:ext cx="9906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0617A"/>
                </a:solidFill>
                <a:latin typeface="Helvetica Neue"/>
                <a:ea typeface="Helvetica Neue"/>
                <a:cs typeface="Helvetica Neue"/>
              </a:defRPr>
            </a:pPr>
            <a:r>
              <a:rPr sz="1350" b="0">
                <a:solidFill>
                  <a:srgbClr val="50617A"/>
                </a:solidFill>
                <a:latin typeface="Helvetica Neue"/>
                <a:ea typeface="Helvetica Neue"/>
                <a:cs typeface="Helvetica Neue"/>
              </a:rPr>
              <a:t>SpeechTrace · Suhas Beemineni · InnovArt 2027</a:t>
            </a:r>
          </a:p>
        </p:txBody>
      </p:sp>
      <p:sp>
        <p:nvSpPr>
          <p:cNvPr id="4" name="">
            <a:extLst xmlns:a="http://schemas.openxmlformats.org/drawingml/2006/main">
              <a:ext uri="{FF2B5EF4-FFF2-40B4-BE49-F238E27FC236}">
                <a16:creationId xmlns:a16="http://schemas.microsoft.com/office/drawing/2014/main" id="{B435B270-4EF7-4EDF-8302-DA5158A61BE4}"/>
              </a:ext>
            </a:extLst>
          </p:cNvPr>
          <p:cNvSpPr>
            <a:spLocks xmlns:a="http://schemas.openxmlformats.org/drawingml/2006/main" noGrp="1"/>
          </p:cNvSpPr>
          <p:nvPr/>
        </p:nvSpPr>
        <p:spPr>
          <a:xfrm xmlns:a="http://schemas.openxmlformats.org/drawingml/2006/main">
            <a:off x="10953750" y="6315075"/>
            <a:ext cx="619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3F56BD"/>
                </a:solidFill>
                <a:latin typeface="Helvetica Neue"/>
                <a:ea typeface="Helvetica Neue"/>
                <a:cs typeface="Helvetica Neue"/>
              </a:defRPr>
            </a:pPr>
            <a:r>
              <a:rPr sz="1500" b="1">
                <a:solidFill>
                  <a:srgbClr val="3F56BD"/>
                </a:solidFill>
                <a:latin typeface="Helvetica Neue"/>
                <a:ea typeface="Helvetica Neue"/>
                <a:cs typeface="Helvetica Neue"/>
              </a:rPr>
              <a:t>07</a:t>
            </a:r>
          </a:p>
        </p:txBody>
      </p:sp>
      <p:sp>
        <p:nvSpPr>
          <p:cNvPr id="5" name="">
            <a:extLst xmlns:a="http://schemas.openxmlformats.org/drawingml/2006/main">
              <a:ext uri="{FF2B5EF4-FFF2-40B4-BE49-F238E27FC236}">
                <a16:creationId xmlns:a16="http://schemas.microsoft.com/office/drawing/2014/main" id="{6EB3DA35-7324-4654-ABBF-1F0C239FCE6D}"/>
              </a:ext>
            </a:extLst>
          </p:cNvPr>
          <p:cNvSpPr>
            <a:spLocks xmlns:a="http://schemas.openxmlformats.org/drawingml/2006/main" noGrp="1"/>
          </p:cNvSpPr>
          <p:nvPr/>
        </p:nvSpPr>
        <p:spPr>
          <a:xfrm xmlns:a="http://schemas.openxmlformats.org/drawingml/2006/main">
            <a:off x="609600" y="2286000"/>
            <a:ext cx="10972800" cy="3048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82438"/>
                </a:solidFill>
                <a:latin typeface="Helvetica Neue"/>
                <a:ea typeface="Helvetica Neue"/>
                <a:cs typeface="Helvetica Neue"/>
              </a:defRPr>
            </a:pPr>
            <a:r>
              <a:rPr sz="2325" b="0">
                <a:solidFill>
                  <a:srgbClr val="182438"/>
                </a:solidFill>
                <a:latin typeface="Helvetica Neue"/>
                <a:ea typeface="Helvetica Neue"/>
                <a:cs typeface="Helvetica Neue"/>
              </a:rPr>
              <a:t>New: intentions, decisions and rehearsal-note export</a:t>
            </a:r>
          </a:p>
          <a:p xmlns:a="http://schemas.openxmlformats.org/drawingml/2006/main">
            <a:pPr>
              <a:defRPr sz="2325" b="0">
                <a:solidFill>
                  <a:srgbClr val="182438"/>
                </a:solidFill>
                <a:latin typeface="Helvetica Neue"/>
                <a:ea typeface="Helvetica Neue"/>
                <a:cs typeface="Helvetica Neue"/>
              </a:defRPr>
            </a:pPr>
            <a:r>
              <a:rPr sz="2325" b="0">
                <a:solidFill>
                  <a:srgbClr val="182438"/>
                </a:solidFill>
                <a:latin typeface="Helvetica Neue"/>
                <a:ea typeface="Helvetica Neue"/>
                <a:cs typeface="Helvetica Neue"/>
              </a:rPr>
              <a:t>Existing: alignment engine and controlled dataset</a:t>
            </a:r>
          </a:p>
          <a:p xmlns:a="http://schemas.openxmlformats.org/drawingml/2006/main">
            <a:pPr>
              <a:defRPr sz="2325" b="0">
                <a:solidFill>
                  <a:srgbClr val="182438"/>
                </a:solidFill>
                <a:latin typeface="Helvetica Neue"/>
                <a:ea typeface="Helvetica Neue"/>
                <a:cs typeface="Helvetica Neue"/>
              </a:defRPr>
            </a:pPr>
            <a:r>
              <a:rPr sz="2325" b="0">
                <a:solidFill>
                  <a:srgbClr val="182438"/>
                </a:solidFill>
                <a:latin typeface="Helvetica Neue"/>
                <a:ea typeface="Helvetica Neue"/>
                <a:cs typeface="Helvetica Neue"/>
              </a:rPr>
              <a:t>Disclosed: prior entry, pretrained model, Codex assistance</a:t>
            </a:r>
          </a:p>
          <a:p xmlns:a="http://schemas.openxmlformats.org/drawingml/2006/main">
            <a:pPr>
              <a:defRPr sz="2325" b="0">
                <a:solidFill>
                  <a:srgbClr val="182438"/>
                </a:solidFill>
                <a:latin typeface="Helvetica Neue"/>
                <a:ea typeface="Helvetica Neue"/>
                <a:cs typeface="Helvetica Neue"/>
              </a:defRPr>
            </a:pPr>
            <a:r>
              <a:rPr sz="2325" b="0">
                <a:solidFill>
                  <a:srgbClr val="182438"/>
                </a:solidFill>
                <a:latin typeface="Helvetica Neue"/>
                <a:ea typeface="Helvetica Neue"/>
                <a:cs typeface="Helvetica Neue"/>
              </a:rPr>
              <a:t>Private notes: tab memory; reset with stale analysis</a:t>
            </a:r>
          </a:p>
        </p:txBody>
      </p:sp>
    </p:spTree>
    <p:extLst>
      <p:ext uri="{BB962C8B-B14F-4D97-AF65-F5344CB8AC3E}">
        <p14:creationId xmlns:p14="http://schemas.microsoft.com/office/powerpoint/2010/main" val="658079353"/>
      </p:ext>
    </p:extLst>
  </p:cSld>
</p:sld>
</file>

<file path=ppt/slides/slide8.xml><?xml version="1.0" encoding="utf-8"?>
<p:sld xmlns:p="http://schemas.openxmlformats.org/presentationml/2006/main">
  <p:cSld>
    <p:bg>
      <p:bgPr>
        <a:solidFill xmlns:a="http://schemas.openxmlformats.org/drawingml/2006/main">
          <a:srgbClr val="F5F7F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E3AC531B-FBB4-4446-B16E-06D84B983989}"/>
              </a:ext>
            </a:extLst>
          </p:cNvPr>
          <p:cNvSpPr>
            <a:spLocks xmlns:a="http://schemas.openxmlformats.org/drawingml/2006/main" noGrp="1"/>
          </p:cNvSpPr>
          <p:nvPr/>
        </p:nvSpPr>
        <p:spPr>
          <a:xfrm xmlns:a="http://schemas.openxmlformats.org/drawingml/2006/main">
            <a:off x="609600" y="333375"/>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3F56BD"/>
                </a:solidFill>
                <a:latin typeface="Helvetica Neue"/>
                <a:ea typeface="Helvetica Neue"/>
                <a:cs typeface="Helvetica Neue"/>
              </a:defRPr>
            </a:pPr>
            <a:r>
              <a:rPr sz="1500" b="1">
                <a:solidFill>
                  <a:srgbClr val="3F56BD"/>
                </a:solidFill>
                <a:latin typeface="Helvetica Neue"/>
                <a:ea typeface="Helvetica Neue"/>
                <a:cs typeface="Helvetica Neue"/>
              </a:rPr>
              <a:t>OUTCOME / QUESTIONS</a:t>
            </a:r>
          </a:p>
        </p:txBody>
      </p:sp>
      <p:sp>
        <p:nvSpPr>
          <p:cNvPr id="2" name="">
            <a:extLst xmlns:a="http://schemas.openxmlformats.org/drawingml/2006/main">
              <a:ext uri="{FF2B5EF4-FFF2-40B4-BE49-F238E27FC236}">
                <a16:creationId xmlns:a16="http://schemas.microsoft.com/office/drawing/2014/main" id="{9FDEE1CC-AC95-4888-B0D3-325D5A89B8BD}"/>
              </a:ext>
            </a:extLst>
          </p:cNvPr>
          <p:cNvSpPr>
            <a:spLocks xmlns:a="http://schemas.openxmlformats.org/drawingml/2006/main" noGrp="1"/>
          </p:cNvSpPr>
          <p:nvPr/>
        </p:nvSpPr>
        <p:spPr>
          <a:xfrm xmlns:a="http://schemas.openxmlformats.org/drawingml/2006/main">
            <a:off x="609600" y="89535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82438"/>
                </a:solidFill>
                <a:latin typeface="Helvetica Neue"/>
                <a:ea typeface="Helvetica Neue"/>
                <a:cs typeface="Helvetica Neue"/>
              </a:defRPr>
            </a:pPr>
            <a:r>
              <a:rPr sz="3600" b="1">
                <a:solidFill>
                  <a:srgbClr val="182438"/>
                </a:solidFill>
                <a:latin typeface="Helvetica Neue"/>
                <a:ea typeface="Helvetica Neue"/>
                <a:cs typeface="Helvetica Neue"/>
              </a:rPr>
              <a:t>One useful next take.</a:t>
            </a:r>
          </a:p>
        </p:txBody>
      </p:sp>
      <p:sp>
        <p:nvSpPr>
          <p:cNvPr id="3" name="">
            <a:extLst xmlns:a="http://schemas.openxmlformats.org/drawingml/2006/main">
              <a:ext uri="{FF2B5EF4-FFF2-40B4-BE49-F238E27FC236}">
                <a16:creationId xmlns:a16="http://schemas.microsoft.com/office/drawing/2014/main" id="{46D9117D-DFD1-44ED-B7EC-45E0C3E90C8F}"/>
              </a:ext>
            </a:extLst>
          </p:cNvPr>
          <p:cNvSpPr>
            <a:spLocks xmlns:a="http://schemas.openxmlformats.org/drawingml/2006/main" noGrp="1"/>
          </p:cNvSpPr>
          <p:nvPr/>
        </p:nvSpPr>
        <p:spPr>
          <a:xfrm xmlns:a="http://schemas.openxmlformats.org/drawingml/2006/main">
            <a:off x="609600" y="6343650"/>
            <a:ext cx="9906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0617A"/>
                </a:solidFill>
                <a:latin typeface="Helvetica Neue"/>
                <a:ea typeface="Helvetica Neue"/>
                <a:cs typeface="Helvetica Neue"/>
              </a:defRPr>
            </a:pPr>
            <a:r>
              <a:rPr sz="1350" b="0">
                <a:solidFill>
                  <a:srgbClr val="50617A"/>
                </a:solidFill>
                <a:latin typeface="Helvetica Neue"/>
                <a:ea typeface="Helvetica Neue"/>
                <a:cs typeface="Helvetica Neue"/>
              </a:rPr>
              <a:t>SpeechTrace · Suhas Beemineni · InnovArt 2027</a:t>
            </a:r>
          </a:p>
        </p:txBody>
      </p:sp>
      <p:sp>
        <p:nvSpPr>
          <p:cNvPr id="4" name="">
            <a:extLst xmlns:a="http://schemas.openxmlformats.org/drawingml/2006/main">
              <a:ext uri="{FF2B5EF4-FFF2-40B4-BE49-F238E27FC236}">
                <a16:creationId xmlns:a16="http://schemas.microsoft.com/office/drawing/2014/main" id="{910C65B6-DEBE-4F1D-A9DD-2E7813E8D1B5}"/>
              </a:ext>
            </a:extLst>
          </p:cNvPr>
          <p:cNvSpPr>
            <a:spLocks xmlns:a="http://schemas.openxmlformats.org/drawingml/2006/main" noGrp="1"/>
          </p:cNvSpPr>
          <p:nvPr/>
        </p:nvSpPr>
        <p:spPr>
          <a:xfrm xmlns:a="http://schemas.openxmlformats.org/drawingml/2006/main">
            <a:off x="10953750" y="6315075"/>
            <a:ext cx="619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3F56BD"/>
                </a:solidFill>
                <a:latin typeface="Helvetica Neue"/>
                <a:ea typeface="Helvetica Neue"/>
                <a:cs typeface="Helvetica Neue"/>
              </a:defRPr>
            </a:pPr>
            <a:r>
              <a:rPr sz="1500" b="1">
                <a:solidFill>
                  <a:srgbClr val="3F56BD"/>
                </a:solidFill>
                <a:latin typeface="Helvetica Neue"/>
                <a:ea typeface="Helvetica Neue"/>
                <a:cs typeface="Helvetica Neue"/>
              </a:rPr>
              <a:t>08</a:t>
            </a:r>
          </a:p>
        </p:txBody>
      </p:sp>
      <p:sp>
        <p:nvSpPr>
          <p:cNvPr id="5" name="">
            <a:extLst xmlns:a="http://schemas.openxmlformats.org/drawingml/2006/main">
              <a:ext uri="{FF2B5EF4-FFF2-40B4-BE49-F238E27FC236}">
                <a16:creationId xmlns:a16="http://schemas.microsoft.com/office/drawing/2014/main" id="{C52F6E3C-2658-48AF-8DB6-5A1317C7F5CC}"/>
              </a:ext>
            </a:extLst>
          </p:cNvPr>
          <p:cNvSpPr>
            <a:spLocks xmlns:a="http://schemas.openxmlformats.org/drawingml/2006/main" noGrp="1"/>
          </p:cNvSpPr>
          <p:nvPr/>
        </p:nvSpPr>
        <p:spPr>
          <a:xfrm xmlns:a="http://schemas.openxmlformats.org/drawingml/2006/main">
            <a:off x="609600" y="2190750"/>
            <a:ext cx="10572750" cy="2295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3F56BD"/>
                </a:solidFill>
                <a:latin typeface="Helvetica Neue"/>
                <a:ea typeface="Helvetica Neue"/>
                <a:cs typeface="Helvetica Neue"/>
              </a:defRPr>
            </a:pPr>
            <a:r>
              <a:rPr sz="3450" b="1">
                <a:solidFill>
                  <a:srgbClr val="3F56BD"/>
                </a:solidFill>
                <a:latin typeface="Helvetica Neue"/>
                <a:ea typeface="Helvetica Neue"/>
                <a:cs typeface="Helvetica Neue"/>
              </a:rPr>
              <a:t>Hear a moment.</a:t>
            </a:r>
          </a:p>
          <a:p xmlns:a="http://schemas.openxmlformats.org/drawingml/2006/main">
            <a:pPr>
              <a:defRPr sz="3450" b="1">
                <a:solidFill>
                  <a:srgbClr val="3F56BD"/>
                </a:solidFill>
                <a:latin typeface="Helvetica Neue"/>
                <a:ea typeface="Helvetica Neue"/>
                <a:cs typeface="Helvetica Neue"/>
              </a:defRPr>
            </a:pPr>
            <a:r>
              <a:rPr sz="3450" b="1">
                <a:solidFill>
                  <a:srgbClr val="3F56BD"/>
                </a:solidFill>
                <a:latin typeface="Helvetica Neue"/>
                <a:ea typeface="Helvetica Neue"/>
                <a:cs typeface="Helvetica Neue"/>
              </a:rPr>
              <a:t>Choose what to keep.</a:t>
            </a:r>
          </a:p>
          <a:p xmlns:a="http://schemas.openxmlformats.org/drawingml/2006/main">
            <a:pPr>
              <a:defRPr sz="3450" b="1">
                <a:solidFill>
                  <a:srgbClr val="3F56BD"/>
                </a:solidFill>
                <a:latin typeface="Helvetica Neue"/>
                <a:ea typeface="Helvetica Neue"/>
                <a:cs typeface="Helvetica Neue"/>
              </a:defRPr>
            </a:pPr>
            <a:r>
              <a:rPr sz="3450" b="1">
                <a:solidFill>
                  <a:srgbClr val="3F56BD"/>
                </a:solidFill>
                <a:latin typeface="Helvetica Neue"/>
                <a:ea typeface="Helvetica Neue"/>
                <a:cs typeface="Helvetica Neue"/>
              </a:rPr>
              <a:t>Plan what to practice.</a:t>
            </a:r>
          </a:p>
        </p:txBody>
      </p:sp>
      <p:sp>
        <p:nvSpPr>
          <p:cNvPr id="6" name="">
            <a:extLst xmlns:a="http://schemas.openxmlformats.org/drawingml/2006/main">
              <a:ext uri="{FF2B5EF4-FFF2-40B4-BE49-F238E27FC236}">
                <a16:creationId xmlns:a16="http://schemas.microsoft.com/office/drawing/2014/main" id="{8B8D2F8B-E224-40FB-B9A0-62EA6E81E3FD}"/>
              </a:ext>
            </a:extLst>
          </p:cNvPr>
          <p:cNvSpPr>
            <a:spLocks xmlns:a="http://schemas.openxmlformats.org/drawingml/2006/main" noGrp="1"/>
          </p:cNvSpPr>
          <p:nvPr/>
        </p:nvSpPr>
        <p:spPr>
          <a:xfrm xmlns:a="http://schemas.openxmlformats.org/drawingml/2006/main">
            <a:off x="609600" y="4762500"/>
            <a:ext cx="108585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2438"/>
                </a:solidFill>
                <a:latin typeface="Helvetica Neue"/>
                <a:ea typeface="Helvetica Neue"/>
                <a:cs typeface="Helvetica Neue"/>
              </a:defRPr>
            </a:pPr>
            <a:r>
              <a:rPr sz="1875" b="0">
                <a:solidFill>
                  <a:srgbClr val="182438"/>
                </a:solidFill>
                <a:latin typeface="Helvetica Neue"/>
                <a:ea typeface="Helvetica Neue"/>
                <a:cs typeface="Helvetica Neue"/>
              </a:rPr>
              <a:t>App: speechtrace-lab.vercel.app</a:t>
            </a:r>
          </a:p>
          <a:p xmlns:a="http://schemas.openxmlformats.org/drawingml/2006/main">
            <a:pPr>
              <a:defRPr sz="1875" b="0">
                <a:solidFill>
                  <a:srgbClr val="182438"/>
                </a:solidFill>
                <a:latin typeface="Helvetica Neue"/>
                <a:ea typeface="Helvetica Neue"/>
                <a:cs typeface="Helvetica Neue"/>
              </a:defRPr>
            </a:pPr>
            <a:r>
              <a:rPr sz="1875" b="0">
                <a:solidFill>
                  <a:srgbClr val="182438"/>
                </a:solidFill>
                <a:latin typeface="Helvetica Neue"/>
                <a:ea typeface="Helvetica Neue"/>
                <a:cs typeface="Helvetica Neue"/>
              </a:rPr>
              <a:t>Arts guide: speechtrace-lab.vercel.app/innovart.html</a:t>
            </a:r>
          </a:p>
          <a:p xmlns:a="http://schemas.openxmlformats.org/drawingml/2006/main">
            <a:pPr>
              <a:defRPr sz="1875" b="0">
                <a:solidFill>
                  <a:srgbClr val="182438"/>
                </a:solidFill>
                <a:latin typeface="Helvetica Neue"/>
                <a:ea typeface="Helvetica Neue"/>
                <a:cs typeface="Helvetica Neue"/>
              </a:defRPr>
            </a:pPr>
            <a:r>
              <a:rPr sz="1875" b="0">
                <a:solidFill>
                  <a:srgbClr val="182438"/>
                </a:solidFill>
                <a:latin typeface="Helvetica Neue"/>
                <a:ea typeface="Helvetica Neue"/>
                <a:cs typeface="Helvetica Neue"/>
              </a:rPr>
              <a:t>Source: github.com/suhaslord/blob/tree/main/speechtrace</a:t>
            </a:r>
          </a:p>
        </p:txBody>
      </p:sp>
    </p:spTree>
    <p:extLst>
      <p:ext uri="{BB962C8B-B14F-4D97-AF65-F5344CB8AC3E}">
        <p14:creationId xmlns:p14="http://schemas.microsoft.com/office/powerpoint/2010/main" val="174364960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2026-10-07T04:09:03.0460000Z</dcterms:created>
  <dcterms:modified xsi:type="dcterms:W3CDTF">2026-10-07T04:09:03.0470000Z</dcterms:modified>
</coreProperties>
</file>